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3"/>
  </p:notesMasterIdLst>
  <p:sldIdLst>
    <p:sldId id="325" r:id="rId2"/>
    <p:sldId id="296" r:id="rId3"/>
    <p:sldId id="261" r:id="rId4"/>
    <p:sldId id="263" r:id="rId5"/>
    <p:sldId id="265" r:id="rId6"/>
    <p:sldId id="268" r:id="rId7"/>
    <p:sldId id="270" r:id="rId8"/>
    <p:sldId id="316" r:id="rId9"/>
    <p:sldId id="324" r:id="rId10"/>
    <p:sldId id="313" r:id="rId11"/>
    <p:sldId id="314" r:id="rId12"/>
    <p:sldId id="318" r:id="rId13"/>
    <p:sldId id="308" r:id="rId14"/>
    <p:sldId id="310" r:id="rId15"/>
    <p:sldId id="311" r:id="rId16"/>
    <p:sldId id="315" r:id="rId17"/>
    <p:sldId id="299" r:id="rId18"/>
    <p:sldId id="309" r:id="rId19"/>
    <p:sldId id="269" r:id="rId20"/>
    <p:sldId id="305" r:id="rId21"/>
    <p:sldId id="322" r:id="rId22"/>
    <p:sldId id="278" r:id="rId23"/>
    <p:sldId id="331" r:id="rId24"/>
    <p:sldId id="330" r:id="rId25"/>
    <p:sldId id="286" r:id="rId26"/>
    <p:sldId id="285" r:id="rId27"/>
    <p:sldId id="280" r:id="rId28"/>
    <p:sldId id="321" r:id="rId29"/>
    <p:sldId id="335" r:id="rId30"/>
    <p:sldId id="328" r:id="rId31"/>
    <p:sldId id="332" r:id="rId32"/>
    <p:sldId id="287" r:id="rId33"/>
    <p:sldId id="333" r:id="rId34"/>
    <p:sldId id="289" r:id="rId35"/>
    <p:sldId id="307" r:id="rId36"/>
    <p:sldId id="323" r:id="rId37"/>
    <p:sldId id="320" r:id="rId38"/>
    <p:sldId id="334" r:id="rId39"/>
    <p:sldId id="329" r:id="rId40"/>
    <p:sldId id="292" r:id="rId41"/>
    <p:sldId id="293" r:id="rId4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5"/>
    <p:restoredTop sz="94694"/>
  </p:normalViewPr>
  <p:slideViewPr>
    <p:cSldViewPr snapToGrid="0">
      <p:cViewPr varScale="1">
        <p:scale>
          <a:sx n="93" d="100"/>
          <a:sy n="93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193DB-18D6-9041-9C70-C24EC80A4B6E}" type="datetimeFigureOut">
              <a:rPr lang="en-DE" smtClean="0"/>
              <a:t>11/04/2023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D2EAE-8CF6-1B4C-B610-E32317FB19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8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D2EAE-8CF6-1B4C-B610-E32317FB194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1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4862-876E-6899-D283-90B9D597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A8B3A-4E29-D237-5619-DB55C0A3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AF3C9-3B10-2F10-D247-5ADD92B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37E0-810F-7549-BC85-637D5E1FD51D}" type="datetime1">
              <a:rPr lang="de-DE" smtClean="0"/>
              <a:t>04.11.2023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1AA2-DB7E-29C1-704A-51A9D2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96ED-8F15-884C-B23C-3916A43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5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6864-F5C2-D070-8845-66E3F4E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AD1B-3BF1-22DF-D7B3-352CA3646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9F38-5066-96CC-9565-976DED9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BC61-5CF0-994A-BBF1-D8BFDE2785EA}" type="datetime1">
              <a:rPr lang="de-DE" smtClean="0"/>
              <a:t>04.11.2023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E52F-3AA3-2B42-45A6-BCC459C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E063-17C9-C091-2CC1-6145F55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91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C71E8-61CD-A572-2803-3517A94A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23D3-39D1-943D-0359-8B064620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CD2-C0DF-1C91-115A-168348C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FD2-7E37-5748-BA1D-94B47BDE01D2}" type="datetime1">
              <a:rPr lang="de-DE" smtClean="0"/>
              <a:t>04.11.2023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2E7B-8824-4937-A7FE-289A7797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F3C0-BF6B-F7DE-CBA0-D14085C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D3C-219F-650B-8F93-0AA594D4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F872-4957-EC26-2F2F-94F7B046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596A-C4AD-7CA2-329A-DC450E65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A56E-48A2-C749-920A-4760650BEACB}" type="datetime1">
              <a:rPr lang="de-DE" smtClean="0"/>
              <a:t>04.11.2023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A529-1DAD-8187-C08C-1BC92521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4D32-6A49-8114-89ED-39AE6A04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0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F02-6C04-E663-456B-C7D3D1D2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0535-2469-61F3-9517-BEAA836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170C-6850-9EB8-394A-01C56B6F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0F02-0DA7-1D4C-B01D-75FC069092E3}" type="datetime1">
              <a:rPr lang="de-DE" smtClean="0"/>
              <a:t>04.11.2023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636F-C39C-58FB-CFE5-B3DEC604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BC8E-EEDA-85E3-7100-A7B05A2F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8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7E2C-BEB2-94DA-CE27-C83C21DE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F4A-44B6-8EC2-7C87-DF497127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655C8-9077-05E4-94E5-1B2F1A16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620F-00E0-6BD6-41EB-A957D39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D128-44CC-154C-A764-DD0D7DFC9804}" type="datetime1">
              <a:rPr lang="de-DE" smtClean="0"/>
              <a:t>04.11.2023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C22C-3C23-7663-BCAD-13126D6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6E71-49DA-AD81-A919-2E887D1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53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7DE-E662-270F-7900-9E792B65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F43F-4FBC-2E37-E0A2-59457D69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6928B-A0B8-D441-3B8C-80F82DE4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A8F-2FD4-FCF3-6B9B-365A43E33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8A81-C2C5-DC18-5595-46FC3AE6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9BCC9-44D3-0208-AE16-5FDFB1AB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FC17-B050-FC42-BF31-AD49CE23E4C7}" type="datetime1">
              <a:rPr lang="de-DE" smtClean="0"/>
              <a:t>04.11.2023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5C5DF-7040-7BF5-15DA-90237CF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FBBA-A6B9-B4BA-C660-0A3A3B7A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344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D9-8C9E-6B27-A3E3-9565B45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FC02F-5C66-DD70-916D-81CE0E1B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E4F4-7BF7-5E46-9EF1-2DD0A201804D}" type="datetime1">
              <a:rPr lang="de-DE" smtClean="0"/>
              <a:t>04.11.2023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4BFEA-8BF3-CB4A-D51D-C2D49C81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6CBF-1CF1-AA8F-958A-64BB825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D5B98-89BA-D040-DE75-8B7127A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36D5-B192-FA47-9073-DA2AE91E7929}" type="datetime1">
              <a:rPr lang="de-DE" smtClean="0"/>
              <a:t>04.11.2023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79ED-8703-F378-A326-F7616D9F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EE7-1B14-8490-ADCB-58327A2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994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3FC-DEAC-1377-E753-88C7D6B0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8072-DE66-92EE-C55B-BD696455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24777-E756-E5B3-9E24-D3A969151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D540-7A92-E140-3866-D790FF8C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5385-6396-FD45-BEFF-727CA0DA3623}" type="datetime1">
              <a:rPr lang="de-DE" smtClean="0"/>
              <a:t>04.11.2023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0BFA-5013-1800-A6BA-5984650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670DD-2EE7-9C4B-2186-D753E059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38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3924-DA33-90E8-DB17-15361A45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32C61-61D5-5A59-A1C5-7E5F5646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5CAE-F9C4-6E58-4D6B-85B5CBE8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A802-40E4-16CC-81D9-DD1A6A7E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FF0E-D010-174A-A1C6-50F9DF078759}" type="datetime1">
              <a:rPr lang="de-DE" smtClean="0"/>
              <a:t>04.11.2023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BF1-5A0B-5FC1-E829-0134D5E3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BF1F-B8AF-889D-D73A-252ECDB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7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827AC-06B6-6370-1489-C519F927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0D15-8196-581B-6013-53BF9360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0CA-D928-67F9-8A83-62F6B39AC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FE25-413A-474D-A500-11DF768B34B3}" type="datetime1">
              <a:rPr lang="de-DE" smtClean="0"/>
              <a:t>04.11.2023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4814-4F61-7077-9479-4EBF54E7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AFC8-33B9-4FD1-895F-7D59E051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05A8-43E9-1C49-8606-50AB68220D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8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ml.school/transformers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706.037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abs/1706.037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2eml.school/transformers.html" TargetMode="Externa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arxiv.org/abs/1706.0376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rxiv.org/abs/1901.02860" TargetMode="External"/><Relationship Id="rId7" Type="http://schemas.openxmlformats.org/officeDocument/2006/relationships/hyperlink" Target="https://arxiv.org/abs/2204.14198" TargetMode="External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7.14795" TargetMode="External"/><Relationship Id="rId5" Type="http://schemas.openxmlformats.org/officeDocument/2006/relationships/hyperlink" Target="https://arxiv.org/abs/2103.03206" TargetMode="External"/><Relationship Id="rId4" Type="http://schemas.openxmlformats.org/officeDocument/2006/relationships/hyperlink" Target="https://arxiv.org/abs/2112.04426" TargetMode="Externa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v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research/publications/llama-2-open-foundation-and-fine-tuned-chat-models/" TargetMode="External"/><Relationship Id="rId3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hyperlink" Target="https://cdn.openai.com/research-covers/language-unsupervised/language_understanding_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openai.com/papers/gpt-4.pdf" TargetMode="Externa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2204.0231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0165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03.0215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arxiv.org/abs/2001.083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arxiv.org/abs/2210.03629" TargetMode="External"/><Relationship Id="rId4" Type="http://schemas.openxmlformats.org/officeDocument/2006/relationships/hyperlink" Target="https://arxiv.org/abs/2201.11903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2.04761" TargetMode="External"/><Relationship Id="rId4" Type="http://schemas.openxmlformats.org/officeDocument/2006/relationships/hyperlink" Target="https://docs.langchain.com/doc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8239" TargetMode="External"/><Relationship Id="rId2" Type="http://schemas.openxmlformats.org/officeDocument/2006/relationships/hyperlink" Target="https://cajundiscordian.medium.com/is-lamda-sentient-an-interview-ea64d916d9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abs/2106.09685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abs/2105.01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2.14045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dept.ai/blog/fuyu-8b" TargetMode="Externa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hyperlink" Target="https://arxiv.org/abs/2102.120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dall-e/" TargetMode="Externa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contents/rnn.html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jalammar.github.io/visualizing-neural-machine-translation-mechanics-of-seq2seq-models-with-attention/" TargetMode="External"/><Relationship Id="rId2" Type="http://schemas.openxmlformats.org/officeDocument/2006/relationships/hyperlink" Target="https://arxiv.org/pdf/1409.3215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0.11929" TargetMode="External"/><Relationship Id="rId11" Type="http://schemas.openxmlformats.org/officeDocument/2006/relationships/hyperlink" Target="https://youtu.be/mIZLGBD99iU" TargetMode="External"/><Relationship Id="rId5" Type="http://schemas.openxmlformats.org/officeDocument/2006/relationships/hyperlink" Target="https://arxiv.org/pdf/2207.09238.pdf" TargetMode="External"/><Relationship Id="rId10" Type="http://schemas.openxmlformats.org/officeDocument/2006/relationships/hyperlink" Target="http://nlp.seas.harvard.edu/annotated-transformer/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e2eml.school/transformers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/" TargetMode="External"/><Relationship Id="rId2" Type="http://schemas.openxmlformats.org/officeDocument/2006/relationships/hyperlink" Target="https://arxiv.org/abs/2107.033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409.047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s://arxiv.org/abs/1706.0376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5.136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3363-ADE1-D629-C188-A0AD5ABC2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Transformers</a:t>
            </a:r>
            <a:br>
              <a:rPr lang="en-DE" dirty="0"/>
            </a:br>
            <a:r>
              <a:rPr lang="en-DE" sz="4000" i="1" dirty="0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C7435-EE51-07B9-EEBD-5697C12B8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DE" dirty="0"/>
          </a:p>
          <a:p>
            <a:r>
              <a:rPr lang="en-DE" dirty="0"/>
              <a:t>Understanding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6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ECAB7-5BA5-4E55-59F0-661E67CB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85F77-AFB3-0D06-FEC7-7C37B19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ttention permutation invariant </a:t>
                </a:r>
                <a:r>
                  <a:rPr lang="en-DE" sz="2600" dirty="0">
                    <a:sym typeface="Wingdings" pitchFamily="2" charset="2"/>
                  </a:rPr>
                  <a:t> need for positional encoding to learn from order of sequence</a:t>
                </a:r>
              </a:p>
              <a:p>
                <a:pPr marL="0" indent="0">
                  <a:buNone/>
                </a:pPr>
                <a:r>
                  <a:rPr lang="en-GB" sz="2600" dirty="0">
                    <a:sym typeface="Wingdings" pitchFamily="2" charset="2"/>
                  </a:rPr>
                  <a:t>a</a:t>
                </a:r>
                <a:r>
                  <a:rPr lang="en-DE" sz="2600" dirty="0">
                    <a:sym typeface="Wingdings" pitchFamily="2" charset="2"/>
                  </a:rPr>
                  <a:t>dded to input embeddings </a:t>
                </a:r>
                <a:r>
                  <a:rPr lang="en-GB" sz="2600" dirty="0">
                    <a:sym typeface="Wingdings" pitchFamily="2" charset="2"/>
                  </a:rPr>
                  <a:t>(</a:t>
                </a:r>
                <a:r>
                  <a:rPr lang="en-DE" sz="2600" dirty="0">
                    <a:sym typeface="Wingdings" pitchFamily="2" charset="2"/>
                  </a:rPr>
                  <a:t>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2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GB" sz="2600" dirty="0">
                    <a:sym typeface="Wingdings" pitchFamily="2" charset="2"/>
                  </a:rPr>
                  <a:t>)</a:t>
                </a:r>
                <a:endParaRPr lang="en-DE" sz="26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sz="2600" dirty="0">
                    <a:sym typeface="Wingdings" pitchFamily="2" charset="2"/>
                  </a:rPr>
                  <a:t>different choices for positional encoding:</a:t>
                </a:r>
              </a:p>
              <a:p>
                <a:r>
                  <a:rPr lang="en-DE" sz="2600" dirty="0">
                    <a:sym typeface="Wingdings" pitchFamily="2" charset="2"/>
                  </a:rPr>
                  <a:t>learned (by including absolute position in embedding)</a:t>
                </a:r>
              </a:p>
              <a:p>
                <a:r>
                  <a:rPr lang="en-GB" sz="2600" dirty="0">
                    <a:sym typeface="Wingdings" pitchFamily="2" charset="2"/>
                  </a:rPr>
                  <a:t>f</a:t>
                </a:r>
                <a:r>
                  <a:rPr lang="en-DE" sz="2600" dirty="0">
                    <a:sym typeface="Wingdings" pitchFamily="2" charset="2"/>
                  </a:rPr>
                  <a:t>ixed, e.g., sine/cosine functions for each dimension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DE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5F000-11FB-B846-4189-8EEE9B26E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2812265"/>
              </a:xfrm>
              <a:blipFill>
                <a:blip r:embed="rId3"/>
                <a:stretch>
                  <a:fillRect l="-1412" t="-3680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C4D1-6E58-AED2-8E3A-92A7C5F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A6856-09BC-93E5-9AF5-1462DCFDE272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B434C-2145-DA3C-2CDF-E8C21CADCE47}"/>
              </a:ext>
            </a:extLst>
          </p:cNvPr>
          <p:cNvSpPr/>
          <p:nvPr/>
        </p:nvSpPr>
        <p:spPr>
          <a:xfrm>
            <a:off x="8610600" y="4813737"/>
            <a:ext cx="3541301" cy="418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009C-400A-1002-50A7-8E0E9F87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" y="4609609"/>
            <a:ext cx="3225276" cy="2083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3B607-7370-5E19-BFA5-6C31564818A5}"/>
              </a:ext>
            </a:extLst>
          </p:cNvPr>
          <p:cNvSpPr txBox="1"/>
          <p:nvPr/>
        </p:nvSpPr>
        <p:spPr>
          <a:xfrm>
            <a:off x="4012679" y="65106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/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model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2F83F-95B4-1295-3AC1-4F0FC662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8" y="4727135"/>
                <a:ext cx="3552383" cy="1765740"/>
              </a:xfrm>
              <a:prstGeom prst="rect">
                <a:avLst/>
              </a:prstGeom>
              <a:blipFill>
                <a:blip r:embed="rId7"/>
                <a:stretch>
                  <a:fillRect l="-1429" b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9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 and Decoder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DEE692-B8F1-D5BF-281E-C5EDC948879E}"/>
              </a:ext>
            </a:extLst>
          </p:cNvPr>
          <p:cNvSpPr/>
          <p:nvPr/>
        </p:nvSpPr>
        <p:spPr>
          <a:xfrm>
            <a:off x="8723586" y="3079531"/>
            <a:ext cx="1657664" cy="1566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BA1E-E811-A02B-C69E-A1CDFDA8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8" y="5007568"/>
            <a:ext cx="5554888" cy="178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CA8EE-708B-EF26-2CF7-2AA6A27B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1" y="1753094"/>
            <a:ext cx="4400838" cy="3139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2EBAA9-5AA1-C0C0-1DB1-5E5C94454981}"/>
              </a:ext>
            </a:extLst>
          </p:cNvPr>
          <p:cNvSpPr/>
          <p:nvPr/>
        </p:nvSpPr>
        <p:spPr>
          <a:xfrm>
            <a:off x="10381250" y="2249214"/>
            <a:ext cx="1657664" cy="242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5839168" y="653891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4908965" y="2242324"/>
            <a:ext cx="3541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output of encoders/decoders fed as input to next ones</a:t>
            </a:r>
          </a:p>
          <a:p>
            <a:endParaRPr lang="en-DE" sz="2200" dirty="0"/>
          </a:p>
          <a:p>
            <a:r>
              <a:rPr lang="en-GB" sz="2000" dirty="0"/>
              <a:t>idea of depth:</a:t>
            </a:r>
          </a:p>
          <a:p>
            <a:r>
              <a:rPr lang="en-GB" sz="2000" dirty="0"/>
              <a:t>p</a:t>
            </a:r>
            <a:r>
              <a:rPr lang="en-DE" sz="2000" dirty="0"/>
              <a:t>roviding redundancy</a:t>
            </a:r>
            <a:endParaRPr lang="en-GB" sz="2000" dirty="0"/>
          </a:p>
          <a:p>
            <a:r>
              <a:rPr lang="en-DE" sz="2000" dirty="0"/>
              <a:t>(</a:t>
            </a:r>
            <a:r>
              <a:rPr lang="en-GB" sz="2000" dirty="0"/>
              <a:t>even more important here than</a:t>
            </a:r>
            <a:r>
              <a:rPr lang="en-DE" sz="2000" dirty="0"/>
              <a:t> increasingly sophisticated abstraction, like, e.g., in CNN)</a:t>
            </a:r>
          </a:p>
        </p:txBody>
      </p:sp>
    </p:spTree>
    <p:extLst>
      <p:ext uri="{BB962C8B-B14F-4D97-AF65-F5344CB8AC3E}">
        <p14:creationId xmlns:p14="http://schemas.microsoft.com/office/powerpoint/2010/main" val="32431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62299-D63C-7230-9B13-2DB7B7A3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FABC7-B408-05B5-C876-A567F404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6" y="2355518"/>
            <a:ext cx="4431858" cy="406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67FB7-26F4-E61C-CDF9-1F70C1D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Skip Connections and 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3D0F-A327-2D06-2B0D-02A65E0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B5D5-FDC4-D857-40B4-38BEDA14EE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DA32A-2F84-9690-A27F-371941DD73F6}"/>
              </a:ext>
            </a:extLst>
          </p:cNvPr>
          <p:cNvSpPr txBox="1"/>
          <p:nvPr/>
        </p:nvSpPr>
        <p:spPr>
          <a:xfrm>
            <a:off x="4932639" y="624665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FB06-2882-6980-6C55-B89089709BD7}"/>
              </a:ext>
            </a:extLst>
          </p:cNvPr>
          <p:cNvSpPr txBox="1"/>
          <p:nvPr/>
        </p:nvSpPr>
        <p:spPr>
          <a:xfrm>
            <a:off x="5559914" y="2271831"/>
            <a:ext cx="276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skip connections and layer normalization for </a:t>
            </a:r>
            <a:r>
              <a:rPr lang="en-GB" sz="2200" dirty="0"/>
              <a:t>e</a:t>
            </a:r>
            <a:r>
              <a:rPr lang="en-DE" sz="2200" dirty="0"/>
              <a:t>ach sub-layer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C0F37-72F7-65D3-B58A-BFD8A5702808}"/>
              </a:ext>
            </a:extLst>
          </p:cNvPr>
          <p:cNvCxnSpPr>
            <a:stCxn id="17" idx="3"/>
          </p:cNvCxnSpPr>
          <p:nvPr/>
        </p:nvCxnSpPr>
        <p:spPr>
          <a:xfrm flipV="1">
            <a:off x="8325900" y="2422689"/>
            <a:ext cx="2222694" cy="4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487B4-3C16-E4BC-CF37-8FB631196424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20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422E6-F40C-58F3-0052-E37F4EC93CB6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2222694" cy="10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635A-051E-BBFA-9E89-09E0A3D646A8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987782" cy="30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980C3-EFAE-5869-63F6-F22633380D9B}"/>
              </a:ext>
            </a:extLst>
          </p:cNvPr>
          <p:cNvCxnSpPr>
            <a:stCxn id="17" idx="3"/>
          </p:cNvCxnSpPr>
          <p:nvPr/>
        </p:nvCxnSpPr>
        <p:spPr>
          <a:xfrm>
            <a:off x="8325900" y="2825829"/>
            <a:ext cx="1111347" cy="10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135C-B7EC-EB0C-4E10-952B5BA11EFF}"/>
              </a:ext>
            </a:extLst>
          </p:cNvPr>
          <p:cNvSpPr txBox="1"/>
          <p:nvPr/>
        </p:nvSpPr>
        <p:spPr>
          <a:xfrm>
            <a:off x="5559915" y="4172004"/>
            <a:ext cx="2826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</a:t>
            </a:r>
            <a:r>
              <a:rPr lang="en-DE" sz="2000" dirty="0"/>
              <a:t>kip connections</a:t>
            </a:r>
            <a:r>
              <a:rPr lang="en-GB" sz="2000" dirty="0"/>
              <a:t> </a:t>
            </a:r>
            <a:r>
              <a:rPr lang="en-DE" sz="2000" dirty="0"/>
              <a:t>improve robustness</a:t>
            </a:r>
            <a:r>
              <a:rPr lang="en-GB" sz="2000" dirty="0"/>
              <a:t> b</a:t>
            </a:r>
            <a:r>
              <a:rPr lang="en-DE" sz="2000" dirty="0"/>
              <a:t>y preserving </a:t>
            </a:r>
            <a:r>
              <a:rPr lang="en-GB" sz="2000" dirty="0"/>
              <a:t>original </a:t>
            </a:r>
            <a:r>
              <a:rPr lang="en-DE" sz="2000" dirty="0"/>
              <a:t>input</a:t>
            </a:r>
            <a:r>
              <a:rPr lang="en-GB" sz="2000" dirty="0"/>
              <a:t> (</a:t>
            </a:r>
            <a:r>
              <a:rPr lang="en-DE" sz="2000" dirty="0"/>
              <a:t>attention</a:t>
            </a:r>
            <a:r>
              <a:rPr lang="en-GB" sz="2000" dirty="0"/>
              <a:t> layers as filters)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204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</a:t>
            </a:r>
            <a:r>
              <a:rPr lang="en-DE" sz="2600" dirty="0"/>
              <a:t>valuating other input words in terms of relevance for encoding of given word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922"/>
            <a:ext cx="4026031" cy="388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17A18-3B55-03B3-B1EB-4699A29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B4E8-0863-A006-0719-3A84A206337E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822403-0C3F-6794-EA7F-A44028DF9B68}"/>
              </a:ext>
            </a:extLst>
          </p:cNvPr>
          <p:cNvSpPr/>
          <p:nvPr/>
        </p:nvSpPr>
        <p:spPr>
          <a:xfrm>
            <a:off x="9207063" y="3752193"/>
            <a:ext cx="2396358" cy="924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/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m</a:t>
                </a:r>
                <a:r>
                  <a:rPr lang="en-DE" sz="2200" dirty="0"/>
                  <a:t>asked self-attention in decoder: </a:t>
                </a:r>
                <a:r>
                  <a:rPr lang="en-GB" sz="2200" dirty="0"/>
                  <a:t>only allowed to attend to earlier positions in output sequence (masking future positions by setting them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200" dirty="0"/>
                  <a:t>)</a:t>
                </a:r>
                <a:endParaRPr lang="en-DE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4482C-892F-56FB-5D38-3C0BDD38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6" y="3572806"/>
                <a:ext cx="3541301" cy="2123658"/>
              </a:xfrm>
              <a:prstGeom prst="rect">
                <a:avLst/>
              </a:prstGeom>
              <a:blipFill>
                <a:blip r:embed="rId5"/>
                <a:stretch>
                  <a:fillRect l="-2143" t="-1786" b="-4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AFF71-AFF6-5CC7-9749-51CA0F2132A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505097" y="4232635"/>
            <a:ext cx="2071777" cy="4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4191882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49" y="2724541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10792820" y="602043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4397456" y="5233080"/>
            <a:ext cx="3733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04039" y="3348448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30753" y="5742950"/>
            <a:ext cx="968137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0724" y="3742415"/>
            <a:ext cx="1589265" cy="3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1243" y="1480979"/>
            <a:ext cx="1227331" cy="1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01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3162957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377959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8262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9B-EEF3-2395-19C7-B077A89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634C-457D-12BE-1745-A375EDD5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3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multiple heads: s</a:t>
            </a:r>
            <a:r>
              <a:rPr lang="en-DE" sz="2600" dirty="0"/>
              <a:t>everal attention layers running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5CEC-AED7-A27A-2A53-41175845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38E6B-C973-021B-42DF-60C85DE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55" y="2191689"/>
            <a:ext cx="2806262" cy="382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F1192-E213-B6C5-346F-337540A23C36}"/>
              </a:ext>
            </a:extLst>
          </p:cNvPr>
          <p:cNvSpPr txBox="1"/>
          <p:nvPr/>
        </p:nvSpPr>
        <p:spPr>
          <a:xfrm>
            <a:off x="11087541" y="606567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5F38A-D965-541A-9C6A-3D855DDB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2066"/>
            <a:ext cx="4329813" cy="4204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8FF0-8EB0-BDBC-9D38-35EB45B3EA61}"/>
              </a:ext>
            </a:extLst>
          </p:cNvPr>
          <p:cNvSpPr txBox="1"/>
          <p:nvPr/>
        </p:nvSpPr>
        <p:spPr>
          <a:xfrm>
            <a:off x="4537409" y="641580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4EFCB-6DB6-0E33-D20E-2A2927F15DB0}"/>
              </a:ext>
            </a:extLst>
          </p:cNvPr>
          <p:cNvSpPr txBox="1"/>
          <p:nvPr/>
        </p:nvSpPr>
        <p:spPr>
          <a:xfrm>
            <a:off x="5269583" y="3318238"/>
            <a:ext cx="34784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</a:t>
            </a:r>
            <a:r>
              <a:rPr lang="en-DE" sz="2600" dirty="0"/>
              <a:t>ifferent heads can pay attention to different aspects of input (multiple representation sub-spaces)</a:t>
            </a:r>
          </a:p>
        </p:txBody>
      </p:sp>
    </p:spTree>
    <p:extLst>
      <p:ext uri="{BB962C8B-B14F-4D97-AF65-F5344CB8AC3E}">
        <p14:creationId xmlns:p14="http://schemas.microsoft.com/office/powerpoint/2010/main" val="12190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17FB-AE98-DAF4-6D2F-CB07431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Involved Matrix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2EA4-3578-193B-B161-A66BFC9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A610-FA72-42A5-24F4-1A8235D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176"/>
            <a:ext cx="8982959" cy="482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BCFF-FB80-CAC5-6B0A-DCDC8ECB81F0}"/>
              </a:ext>
            </a:extLst>
          </p:cNvPr>
          <p:cNvSpPr txBox="1"/>
          <p:nvPr/>
        </p:nvSpPr>
        <p:spPr>
          <a:xfrm>
            <a:off x="8780330" y="6356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72C8-ED3A-5291-A7C9-731C0983BD1A}"/>
              </a:ext>
            </a:extLst>
          </p:cNvPr>
          <p:cNvSpPr txBox="1"/>
          <p:nvPr/>
        </p:nvSpPr>
        <p:spPr>
          <a:xfrm>
            <a:off x="8780330" y="581630"/>
            <a:ext cx="198512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dirty="0"/>
              <a:t>p</a:t>
            </a:r>
            <a:r>
              <a:rPr lang="en-DE" sz="2600" dirty="0"/>
              <a:t>arameters to be learned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E4FD97-44F1-8991-ACC9-C885F488DD77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191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A9809-87F1-8B26-4E10-A6EC8F9CB686}"/>
              </a:ext>
            </a:extLst>
          </p:cNvPr>
          <p:cNvCxnSpPr>
            <a:stCxn id="11" idx="1"/>
          </p:cNvCxnSpPr>
          <p:nvPr/>
        </p:nvCxnSpPr>
        <p:spPr>
          <a:xfrm flipH="1">
            <a:off x="5043340" y="1027906"/>
            <a:ext cx="3736990" cy="320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C737B-1440-A450-BAD2-4919114F49CA}"/>
              </a:ext>
            </a:extLst>
          </p:cNvPr>
          <p:cNvCxnSpPr>
            <a:stCxn id="11" idx="1"/>
          </p:cNvCxnSpPr>
          <p:nvPr/>
        </p:nvCxnSpPr>
        <p:spPr>
          <a:xfrm flipH="1">
            <a:off x="4883085" y="1027906"/>
            <a:ext cx="3897245" cy="460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001B8-6F25-386A-C999-E65290C976EE}"/>
              </a:ext>
            </a:extLst>
          </p:cNvPr>
          <p:cNvCxnSpPr>
            <a:stCxn id="11" idx="1"/>
          </p:cNvCxnSpPr>
          <p:nvPr/>
        </p:nvCxnSpPr>
        <p:spPr>
          <a:xfrm flipH="1">
            <a:off x="8427563" y="1027906"/>
            <a:ext cx="352767" cy="223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9A64-B027-D8D0-3B94-37F94A2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1FB96-F1CB-DA46-EBD4-1EEDA39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Position-Wise Feed-Forward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F013-8620-62DD-2A33-AEE3295D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 each encoder or decoder layer: identical feed-forward network independently applied to each position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C0DB-C305-C21C-D540-0E577F2F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1044D-0219-1A3F-1C02-DA0A7D05655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2FD88-CA7C-5E13-A1DC-85ADDA8A02CD}"/>
              </a:ext>
            </a:extLst>
          </p:cNvPr>
          <p:cNvSpPr/>
          <p:nvPr/>
        </p:nvSpPr>
        <p:spPr>
          <a:xfrm>
            <a:off x="9259614" y="3008585"/>
            <a:ext cx="1063486" cy="7225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2835EB-99BB-0EE8-ABB5-8D54428464F4}"/>
              </a:ext>
            </a:extLst>
          </p:cNvPr>
          <p:cNvSpPr/>
          <p:nvPr/>
        </p:nvSpPr>
        <p:spPr>
          <a:xfrm>
            <a:off x="10499833" y="2204545"/>
            <a:ext cx="1004023" cy="71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2FC8B-E410-13CA-AC7B-2F90D4CE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7" y="2921877"/>
            <a:ext cx="4325868" cy="294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E3EB4-B315-E9C3-28D9-6B96D2EFBF4F}"/>
              </a:ext>
            </a:extLst>
          </p:cNvPr>
          <p:cNvSpPr txBox="1"/>
          <p:nvPr/>
        </p:nvSpPr>
        <p:spPr>
          <a:xfrm>
            <a:off x="4043359" y="592287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BA1D-B796-BCCB-3D02-09CC7B9701EB}"/>
              </a:ext>
            </a:extLst>
          </p:cNvPr>
          <p:cNvSpPr txBox="1"/>
          <p:nvPr/>
        </p:nvSpPr>
        <p:spPr>
          <a:xfrm>
            <a:off x="4724400" y="2915360"/>
            <a:ext cx="37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DE" sz="2400" dirty="0"/>
              <a:t>ttention is just weighted averaging </a:t>
            </a:r>
            <a:r>
              <a:rPr lang="en-DE" sz="2400" dirty="0">
                <a:sym typeface="Wingdings" pitchFamily="2" charset="2"/>
              </a:rPr>
              <a:t> need for non-linearities (neural networks):</a:t>
            </a:r>
            <a:endParaRPr lang="en-DE" sz="2400" dirty="0"/>
          </a:p>
          <a:p>
            <a:r>
              <a:rPr lang="en-DE" sz="2400" dirty="0"/>
              <a:t>creating multi-word features from (self-)attention outputs (selectively masked words)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CAF4-7818-E3B5-5E2F-4F7F478E5017}"/>
              </a:ext>
            </a:extLst>
          </p:cNvPr>
          <p:cNvSpPr txBox="1"/>
          <p:nvPr/>
        </p:nvSpPr>
        <p:spPr>
          <a:xfrm>
            <a:off x="5175315" y="5467546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wo network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2EDBC-636B-6C35-D4B6-E918C616A6B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043359" y="4601458"/>
            <a:ext cx="1131956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ADAC8-A0ED-A682-64F6-AA8763E6809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252247" y="4601458"/>
            <a:ext cx="1923068" cy="105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643-1392-D338-CC96-97F0A5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aka cross-attention</a:t>
                </a:r>
              </a:p>
              <a:p>
                <a:pPr marL="0" indent="0">
                  <a:buNone/>
                </a:pPr>
                <a:r>
                  <a:rPr lang="en-GB" dirty="0"/>
                  <a:t>connection between encoders and decoders</a:t>
                </a:r>
              </a:p>
              <a:p>
                <a:pPr marL="0" indent="0">
                  <a:buNone/>
                </a:pPr>
                <a:r>
                  <a:rPr lang="en-GB" dirty="0"/>
                  <a:t>attention layer helping decoder to focus on relevant parts of input sentence (similar to attention in seq2seq models)</a:t>
                </a:r>
              </a:p>
              <a:p>
                <a:pPr marL="0" indent="0">
                  <a:buNone/>
                </a:pPr>
                <a:r>
                  <a:rPr lang="en-GB" dirty="0"/>
                  <a:t>output of last encoder transformed into set of attention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 fed to </a:t>
                </a:r>
                <a:r>
                  <a:rPr lang="en-GB" dirty="0"/>
                  <a:t>each decoder’s cross-attention layer (redundancy)</a:t>
                </a:r>
              </a:p>
              <a:p>
                <a:pPr marL="0" indent="0">
                  <a:buNone/>
                </a:pPr>
                <a:r>
                  <a:rPr lang="en-GB" dirty="0"/>
                  <a:t>multiheaded self-attention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GB" dirty="0"/>
                  <a:t> from decoder layer below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 from output of encoder stack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68F7-8663-624F-0843-642682FAD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6817" cy="4351338"/>
              </a:xfrm>
              <a:blipFill>
                <a:blip r:embed="rId2"/>
                <a:stretch>
                  <a:fillRect l="-1689" t="-3198" r="-10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8BBA-7090-7AEB-3E42-79B81AA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AAB4-9057-2145-ACB4-054C604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FB87A-CC09-40C3-A1BC-196A4C475A10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1A21D9-4A69-2CFC-CD45-9DB36AB5CD91}"/>
              </a:ext>
            </a:extLst>
          </p:cNvPr>
          <p:cNvSpPr/>
          <p:nvPr/>
        </p:nvSpPr>
        <p:spPr>
          <a:xfrm>
            <a:off x="10321159" y="2947988"/>
            <a:ext cx="1298900" cy="788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E91-A53A-6E33-14B7-656AE51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De-Embedding and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9DC41-C09E-A831-5746-04D4E4F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19</a:t>
            </a:fld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662FC-2FAC-1447-1BE6-2E57A922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67FAF-2174-D997-5344-E8021D502A8A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4DFDCB-8CAD-7855-5BEA-677F5BE4A47B}"/>
              </a:ext>
            </a:extLst>
          </p:cNvPr>
          <p:cNvSpPr/>
          <p:nvPr/>
        </p:nvSpPr>
        <p:spPr>
          <a:xfrm>
            <a:off x="10436772" y="1554649"/>
            <a:ext cx="1049819" cy="62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D209-9370-0C8B-35FC-BC18DD28CD17}"/>
              </a:ext>
            </a:extLst>
          </p:cNvPr>
          <p:cNvSpPr txBox="1"/>
          <p:nvPr/>
        </p:nvSpPr>
        <p:spPr>
          <a:xfrm>
            <a:off x="3374581" y="2175641"/>
            <a:ext cx="5170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conversion of final decoder output to predicted next-token probabilities for output vocabulary</a:t>
            </a:r>
          </a:p>
          <a:p>
            <a:endParaRPr lang="en-GB" sz="2400" dirty="0"/>
          </a:p>
          <a:p>
            <a:r>
              <a:rPr lang="en-GB" sz="2400" dirty="0"/>
              <a:t>de-embedding: linear transformation (matrix multiplication / fully connected neural network layer)</a:t>
            </a:r>
          </a:p>
          <a:p>
            <a:endParaRPr lang="en-GB" sz="2400" dirty="0"/>
          </a:p>
          <a:p>
            <a:r>
              <a:rPr lang="en-GB" sz="2400" dirty="0"/>
              <a:t>s</a:t>
            </a:r>
            <a:r>
              <a:rPr lang="en-DE" sz="2400" dirty="0"/>
              <a:t>oftmax: transformation to probabilities</a:t>
            </a:r>
            <a:endParaRPr lang="en-GB" sz="2400" dirty="0"/>
          </a:p>
          <a:p>
            <a:r>
              <a:rPr lang="en-GB" sz="2400" dirty="0"/>
              <a:t>(“softness” can be controlled by hyperparameter temperature)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638E-7D3F-131C-6891-13CF241AFBCE}"/>
              </a:ext>
            </a:extLst>
          </p:cNvPr>
          <p:cNvSpPr txBox="1"/>
          <p:nvPr/>
        </p:nvSpPr>
        <p:spPr>
          <a:xfrm>
            <a:off x="2562766" y="646335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AACD0-74B3-46F4-EC07-AD7F44276933}"/>
              </a:ext>
            </a:extLst>
          </p:cNvPr>
          <p:cNvSpPr txBox="1"/>
          <p:nvPr/>
        </p:nvSpPr>
        <p:spPr>
          <a:xfrm>
            <a:off x="18852" y="2052756"/>
            <a:ext cx="32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DE" dirty="0"/>
              <a:t>: maximum sequence length</a:t>
            </a:r>
          </a:p>
          <a:p>
            <a:r>
              <a:rPr lang="en-DE" i="1" dirty="0"/>
              <a:t>N</a:t>
            </a:r>
            <a:r>
              <a:rPr lang="en-DE" dirty="0"/>
              <a:t>: vocabulary size</a:t>
            </a:r>
          </a:p>
          <a:p>
            <a:r>
              <a:rPr lang="en-GB" i="1" dirty="0"/>
              <a:t>d</a:t>
            </a:r>
            <a:r>
              <a:rPr lang="en-DE" i="1" dirty="0"/>
              <a:t>_model</a:t>
            </a:r>
            <a:r>
              <a:rPr lang="en-DE" dirty="0"/>
              <a:t>: embedding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02FB5-EA33-6673-1201-FE4897FD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2964853"/>
            <a:ext cx="3110448" cy="34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FFE-D978-C520-A1DA-1FB877B0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D74-CE36-8B19-8D01-5FAB4221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/>
              <a:t>dealing with sequential structures (e.g., text)</a:t>
            </a:r>
          </a:p>
          <a:p>
            <a:pPr marL="0" indent="0">
              <a:buNone/>
            </a:pPr>
            <a:r>
              <a:rPr lang="en-GB" dirty="0"/>
              <a:t>e</a:t>
            </a:r>
            <a:r>
              <a:rPr lang="en-GB" sz="2800" dirty="0"/>
              <a:t>xamples: sentiment classification, chat bot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recap:</a:t>
            </a:r>
          </a:p>
          <a:p>
            <a:r>
              <a:rPr lang="en-GB" dirty="0"/>
              <a:t>n</a:t>
            </a:r>
            <a:r>
              <a:rPr lang="en-DE" dirty="0"/>
              <a:t>eural language models: e.g., next-word prediction</a:t>
            </a:r>
          </a:p>
          <a:p>
            <a:r>
              <a:rPr lang="en-GB" dirty="0">
                <a:sym typeface="Wingdings" pitchFamily="2" charset="2"/>
              </a:rPr>
              <a:t>using </a:t>
            </a:r>
            <a:r>
              <a:rPr lang="en-GB" dirty="0"/>
              <a:t>w</a:t>
            </a:r>
            <a:r>
              <a:rPr lang="en-DE" dirty="0"/>
              <a:t>ord embeddings as crucial building block (</a:t>
            </a:r>
            <a:r>
              <a:rPr lang="en-GB" dirty="0"/>
              <a:t>semantics</a:t>
            </a:r>
            <a:r>
              <a:rPr lang="en-DE" dirty="0"/>
              <a:t>)</a:t>
            </a:r>
          </a:p>
          <a:p>
            <a:r>
              <a:rPr lang="en-DE" dirty="0"/>
              <a:t>RNN/LSTM for context awareness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n</a:t>
            </a:r>
            <a:r>
              <a:rPr lang="en-DE" dirty="0"/>
              <a:t>ext challenge: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DE" dirty="0"/>
              <a:t>equence-to-sequence models: e.g., </a:t>
            </a:r>
            <a:r>
              <a:rPr lang="en-GB" dirty="0"/>
              <a:t>(neural) </a:t>
            </a:r>
            <a:r>
              <a:rPr lang="en-DE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6AF-0C34-25D4-7916-088E360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03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109254" y="49830"/>
            <a:ext cx="327199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95849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D668-B3F3-17D0-332B-5700806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m</a:t>
                </a:r>
                <a:r>
                  <a:rPr lang="en-DE" sz="2400" dirty="0"/>
                  <a:t>any variants to improve original transformer, especially in terms of efficiency</a:t>
                </a:r>
                <a:r>
                  <a:rPr lang="en-GB" sz="2400" dirty="0"/>
                  <a:t>, e.g.</a:t>
                </a:r>
                <a:r>
                  <a:rPr lang="en-DE" sz="2400" dirty="0"/>
                  <a:t>:</a:t>
                </a:r>
              </a:p>
              <a:p>
                <a:r>
                  <a:rPr lang="en-DE" sz="2400" dirty="0">
                    <a:hlinkClick r:id="rId2"/>
                  </a:rPr>
                  <a:t>Reformer</a:t>
                </a:r>
                <a:r>
                  <a:rPr lang="en-DE" sz="2400" dirty="0"/>
                  <a:t>: enabling processing of longer sequences (extend context)</a:t>
                </a:r>
                <a:r>
                  <a:rPr lang="en-GB" sz="2400" dirty="0"/>
                  <a:t>, another approach for this: convolutional structure (local token interactions, receptive field expanding across multiple layers </a:t>
                </a:r>
                <a:r>
                  <a:rPr lang="en-GB" sz="2400" dirty="0">
                    <a:sym typeface="Wingdings" panose="05000000000000000000" pitchFamily="2" charset="2"/>
                  </a:rPr>
                  <a:t> remain token interactions at larger distances</a:t>
                </a:r>
                <a:r>
                  <a:rPr lang="en-GB" sz="2400" dirty="0"/>
                  <a:t>)</a:t>
                </a:r>
                <a:endParaRPr lang="en-DE" sz="2400" dirty="0">
                  <a:hlinkClick r:id="rId3"/>
                </a:endParaRPr>
              </a:p>
              <a:p>
                <a:r>
                  <a:rPr lang="en-DE" sz="2400" dirty="0">
                    <a:hlinkClick r:id="rId3"/>
                  </a:rPr>
                  <a:t>Transformer-XL</a:t>
                </a:r>
                <a:r>
                  <a:rPr lang="en-DE" sz="2400" dirty="0"/>
                  <a:t>: add recurrence mechanism to extend context (otherwise fixed-length) </a:t>
                </a:r>
                <a:r>
                  <a:rPr lang="en-DE" sz="2400" dirty="0">
                    <a:sym typeface="Wingdings" pitchFamily="2" charset="2"/>
                  </a:rPr>
                  <a:t> better modeling of long-range dependencies</a:t>
                </a:r>
              </a:p>
              <a:p>
                <a:r>
                  <a:rPr lang="en-DE" sz="2400" dirty="0">
                    <a:hlinkClick r:id="rId4"/>
                  </a:rPr>
                  <a:t>RETRO</a:t>
                </a:r>
                <a:r>
                  <a:rPr lang="en-DE" sz="2400" dirty="0"/>
                  <a:t> (</a:t>
                </a:r>
                <a:r>
                  <a:rPr lang="en-GB" sz="2400" dirty="0"/>
                  <a:t>Retrieval-Enhanced </a:t>
                </a:r>
                <a:r>
                  <a:rPr lang="en-GB" sz="2400" dirty="0" err="1"/>
                  <a:t>TRansfOrmer</a:t>
                </a:r>
                <a:r>
                  <a:rPr lang="en-DE" sz="2400" dirty="0"/>
                  <a:t>): </a:t>
                </a:r>
                <a:r>
                  <a:rPr lang="en-GB" sz="2400" dirty="0"/>
                  <a:t>augment transformers with</a:t>
                </a:r>
                <a:r>
                  <a:rPr lang="en-DE" sz="2400" dirty="0"/>
                  <a:t> explicit memory</a:t>
                </a: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-nearest </a:t>
                </a:r>
                <a:r>
                  <a:rPr lang="en-GB" sz="2400" dirty="0" err="1"/>
                  <a:t>neighbors</a:t>
                </a:r>
                <a:r>
                  <a:rPr lang="en-GB" sz="2400" dirty="0"/>
                  <a:t> retrieved from key-value database with BERT embeddings of text passages)</a:t>
                </a:r>
                <a:endParaRPr lang="en-DE" sz="2400" dirty="0">
                  <a:sym typeface="Wingdings" pitchFamily="2" charset="2"/>
                </a:endParaRPr>
              </a:p>
              <a:p>
                <a:r>
                  <a:rPr lang="en-DE" sz="2400" dirty="0">
                    <a:hlinkClick r:id="rId5"/>
                  </a:rPr>
                  <a:t>Perceiver</a:t>
                </a:r>
                <a:r>
                  <a:rPr lang="en-DE" sz="2400" dirty="0"/>
                  <a:t>, </a:t>
                </a:r>
                <a:r>
                  <a:rPr lang="en-DE" sz="2400" dirty="0">
                    <a:hlinkClick r:id="rId6"/>
                  </a:rPr>
                  <a:t>Perceiver IO</a:t>
                </a:r>
                <a:r>
                  <a:rPr lang="en-DE" sz="2400" dirty="0"/>
                  <a:t>: adaptions for multi-modality (including non-textual input), e.g., used in </a:t>
                </a:r>
                <a:r>
                  <a:rPr lang="en-DE" sz="2400" dirty="0">
                    <a:hlinkClick r:id="rId7"/>
                  </a:rPr>
                  <a:t>Flamingo</a:t>
                </a:r>
                <a:r>
                  <a:rPr lang="en-DE" sz="2400" dirty="0"/>
                  <a:t> (visual language model)</a:t>
                </a:r>
              </a:p>
              <a:p>
                <a:pPr marL="0" indent="0">
                  <a:buNone/>
                </a:pPr>
                <a:r>
                  <a:rPr lang="en-GB" sz="2400" dirty="0"/>
                  <a:t>o</a:t>
                </a:r>
                <a:r>
                  <a:rPr lang="en-DE" sz="2400" dirty="0"/>
                  <a:t>pen-source implementations of most transformer variants: </a:t>
                </a:r>
                <a:r>
                  <a:rPr lang="en-DE" sz="2400" dirty="0">
                    <a:hlinkClick r:id="rId8"/>
                  </a:rPr>
                  <a:t>Hugging Face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09A72-61B5-7279-A105-C2F1B039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28" t="-1961" r="-1275" b="-106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813-C2AE-27B4-3BB6-7481B15C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1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5475-987D-A6FC-E0DA-9464BC9E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 Language Models</a:t>
            </a:r>
            <a:r>
              <a:rPr lang="en-GB" dirty="0"/>
              <a:t> (LLM)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1DA3-44A0-5996-6666-19FB6D6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074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representation learning (and subsequent fine-tuning)</a:t>
            </a:r>
          </a:p>
          <a:p>
            <a:r>
              <a:rPr lang="en-GB" sz="2400" dirty="0"/>
              <a:t>training: prediction of masked words (via </a:t>
            </a:r>
            <a:r>
              <a:rPr lang="en-GB" sz="2400" dirty="0" err="1"/>
              <a:t>softmax</a:t>
            </a:r>
            <a:r>
              <a:rPr lang="en-GB" sz="2400" dirty="0"/>
              <a:t> after output embedding)</a:t>
            </a:r>
          </a:p>
          <a:p>
            <a:r>
              <a:rPr lang="en-GB" sz="2400" dirty="0"/>
              <a:t>incorporate context of both sides of token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 (potentially in-context only), e.g., chat bot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630238" y="5316334"/>
            <a:ext cx="201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551365" y="5316334"/>
            <a:ext cx="188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example: GPT</a:t>
            </a:r>
          </a:p>
        </p:txBody>
      </p:sp>
    </p:spTree>
    <p:extLst>
      <p:ext uri="{BB962C8B-B14F-4D97-AF65-F5344CB8AC3E}">
        <p14:creationId xmlns:p14="http://schemas.microsoft.com/office/powerpoint/2010/main" val="201685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34D-E690-5083-4D7A-A4FD8CBC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E</a:t>
            </a:r>
            <a:r>
              <a:rPr lang="en-DE" dirty="0"/>
              <a:t>ncoder-Only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3BB1-039F-295B-E954-FC59DCCE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BERT</a:t>
            </a:r>
            <a:r>
              <a:rPr lang="en-DE" sz="2600" dirty="0"/>
              <a:t> (Bidirectional Encoder Representations from Transformers, by Google, </a:t>
            </a:r>
            <a:r>
              <a:rPr lang="en-GB" sz="2600" dirty="0"/>
              <a:t>u</a:t>
            </a:r>
            <a:r>
              <a:rPr lang="en-DE" sz="2600" dirty="0"/>
              <a:t>sed in Google search engine):</a:t>
            </a:r>
          </a:p>
          <a:p>
            <a:r>
              <a:rPr lang="en-GB" sz="2600" dirty="0"/>
              <a:t>stack of transformer e</a:t>
            </a:r>
            <a:r>
              <a:rPr lang="en-DE" sz="2600" dirty="0"/>
              <a:t>ncoders</a:t>
            </a:r>
          </a:p>
          <a:p>
            <a:r>
              <a:rPr lang="en-GB" sz="2600" dirty="0"/>
              <a:t>o</a:t>
            </a:r>
            <a:r>
              <a:rPr lang="en-DE" sz="2600" dirty="0"/>
              <a:t>utputting representation</a:t>
            </a:r>
            <a:r>
              <a:rPr lang="en-GB" sz="2600" dirty="0"/>
              <a:t> (embedding)</a:t>
            </a:r>
            <a:r>
              <a:rPr lang="en-DE" sz="2600" dirty="0"/>
              <a:t> to be used/fine-tuned in specific tasks and data sets</a:t>
            </a:r>
            <a:r>
              <a:rPr lang="en-GB" sz="2600" dirty="0"/>
              <a:t> (e.g., sentiment classification)</a:t>
            </a:r>
            <a:endParaRPr lang="en-DE" sz="2600" dirty="0"/>
          </a:p>
          <a:p>
            <a:r>
              <a:rPr lang="en-GB" sz="2600" dirty="0"/>
              <a:t>b</a:t>
            </a:r>
            <a:r>
              <a:rPr lang="en-DE" sz="2600" dirty="0"/>
              <a:t>idirectional: </a:t>
            </a:r>
            <a:r>
              <a:rPr lang="en-GB" sz="2600" dirty="0"/>
              <a:t>jointly conditioning on both left and right context</a:t>
            </a:r>
            <a:endParaRPr lang="en-DE" sz="2600" dirty="0"/>
          </a:p>
          <a:p>
            <a:r>
              <a:rPr lang="en-GB" sz="2600" dirty="0"/>
              <a:t>pre-trained in self-supervised manner on massive data sets</a:t>
            </a:r>
          </a:p>
          <a:p>
            <a:pPr lvl="1"/>
            <a:r>
              <a:rPr lang="en-GB" dirty="0"/>
              <a:t>language </a:t>
            </a:r>
            <a:r>
              <a:rPr lang="en-GB" dirty="0" err="1"/>
              <a:t>modeling</a:t>
            </a:r>
            <a:r>
              <a:rPr lang="en-GB" dirty="0"/>
              <a:t> (masked tokens to be predicted from context)</a:t>
            </a:r>
          </a:p>
          <a:p>
            <a:pPr lvl="1"/>
            <a:r>
              <a:rPr lang="en-GB" dirty="0"/>
              <a:t>next sentence prediction (predict probability of next sentence given first 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C41-7C26-D581-9A80-C62A60B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922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BCA-6F2E-E1E0-5E78-C602E73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for D</a:t>
            </a:r>
            <a:r>
              <a:rPr lang="en-DE" dirty="0"/>
              <a:t>ecoder-Only </a:t>
            </a:r>
            <a:r>
              <a:rPr lang="en-GB" dirty="0"/>
              <a:t>LLM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DA15-F9B0-18B3-B458-752CD40F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>
                <a:hlinkClick r:id="rId2"/>
              </a:rPr>
              <a:t>GPT</a:t>
            </a:r>
            <a:r>
              <a:rPr lang="en-DE" sz="2600" dirty="0"/>
              <a:t> (Generative Pre-trained Transformer, by O</a:t>
            </a:r>
            <a:r>
              <a:rPr lang="en-GB" sz="2600" dirty="0"/>
              <a:t>p</a:t>
            </a:r>
            <a:r>
              <a:rPr lang="en-DE" sz="2600" dirty="0"/>
              <a:t>enAI) series:</a:t>
            </a:r>
          </a:p>
          <a:p>
            <a:r>
              <a:rPr lang="en-GB" sz="2600" dirty="0"/>
              <a:t>stack of transformer d</a:t>
            </a:r>
            <a:r>
              <a:rPr lang="en-DE" sz="2600" dirty="0"/>
              <a:t>ecoders</a:t>
            </a:r>
            <a:r>
              <a:rPr lang="en-GB" sz="2600" dirty="0"/>
              <a:t> </a:t>
            </a:r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a</a:t>
            </a:r>
            <a:r>
              <a:rPr lang="en-DE" sz="2600" dirty="0"/>
              <a:t>uto-regressive language model</a:t>
            </a:r>
          </a:p>
          <a:p>
            <a:r>
              <a:rPr lang="en-GB" sz="2600" dirty="0"/>
              <a:t>generative pre-training: self-supervised generation of text (i.e., next-word predictions) on massive web scrape data sets</a:t>
            </a:r>
          </a:p>
          <a:p>
            <a:r>
              <a:rPr lang="en-DE" sz="2600" dirty="0">
                <a:hlinkClick r:id="rId3"/>
              </a:rPr>
              <a:t>GPT-3</a:t>
            </a:r>
            <a:r>
              <a:rPr lang="en-DE" sz="2600" dirty="0"/>
              <a:t>: 175 billion parameters (Google’s </a:t>
            </a:r>
            <a:r>
              <a:rPr lang="en-DE" sz="2600" dirty="0">
                <a:hlinkClick r:id="rId4"/>
              </a:rPr>
              <a:t>PaLM</a:t>
            </a:r>
            <a:r>
              <a:rPr lang="en-DE" sz="2600" dirty="0"/>
              <a:t>: 540 billion parameters, …)</a:t>
            </a:r>
          </a:p>
          <a:p>
            <a:r>
              <a:rPr lang="en-DE" sz="2600" dirty="0"/>
              <a:t>GPT: discriminative fine-tuning on specific tasks (e.g., summarization, translation, question-answering) with much smaller data sets</a:t>
            </a:r>
          </a:p>
          <a:p>
            <a:r>
              <a:rPr lang="en-GB" sz="2600" dirty="0">
                <a:hlinkClick r:id="rId5"/>
              </a:rPr>
              <a:t>GPT-2</a:t>
            </a:r>
            <a:r>
              <a:rPr lang="en-GB" sz="2600" dirty="0"/>
              <a:t>, GPT-3</a:t>
            </a:r>
            <a:r>
              <a:rPr lang="en-DE" sz="2600" dirty="0"/>
              <a:t>: also zero- or few-shot learning (no parameter or architecture updates)</a:t>
            </a:r>
          </a:p>
          <a:p>
            <a:r>
              <a:rPr lang="en-GB" sz="2600" dirty="0">
                <a:hlinkClick r:id="rId6"/>
              </a:rPr>
              <a:t>GPT-4</a:t>
            </a:r>
            <a:r>
              <a:rPr lang="en-DE" sz="2600" dirty="0"/>
              <a:t>: extend to multimodal model (image and text inputs, text outputs)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DF1F-CE76-8FAE-EDB4-4B22AB60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A9C10-65EB-EB41-C373-8724DC38C102}"/>
              </a:ext>
            </a:extLst>
          </p:cNvPr>
          <p:cNvSpPr txBox="1"/>
          <p:nvPr/>
        </p:nvSpPr>
        <p:spPr>
          <a:xfrm>
            <a:off x="1114097" y="5987018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201D-C63F-DBAE-A32A-E2FDEA988DED}"/>
              </a:ext>
            </a:extLst>
          </p:cNvPr>
          <p:cNvSpPr txBox="1"/>
          <p:nvPr/>
        </p:nvSpPr>
        <p:spPr>
          <a:xfrm>
            <a:off x="10330249" y="136525"/>
            <a:ext cx="1861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another example: Meta’s </a:t>
            </a:r>
            <a:r>
              <a:rPr lang="en-GB" dirty="0">
                <a:hlinkClick r:id="rId8"/>
              </a:rPr>
              <a:t>Llama2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04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Transfer Learning from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learning in a semi-supervised way (also prominent for CNNs in computer vision):</a:t>
            </a:r>
          </a:p>
          <a:p>
            <a:r>
              <a:rPr lang="en-GB" dirty="0"/>
              <a:t>u</a:t>
            </a:r>
            <a:r>
              <a:rPr lang="en-DE" dirty="0"/>
              <a:t>nsupervised (or rather self-supervised) </a:t>
            </a:r>
            <a:r>
              <a:rPr lang="en-GB" dirty="0"/>
              <a:t>p</a:t>
            </a:r>
            <a:r>
              <a:rPr lang="en-DE" dirty="0"/>
              <a:t>re-training on massive data sets (foundation models like GPT or BERT)</a:t>
            </a:r>
            <a:endParaRPr lang="en-GB" dirty="0"/>
          </a:p>
          <a:p>
            <a:r>
              <a:rPr lang="en-GB" dirty="0"/>
              <a:t>subsequent discriminative (supervised) fine-tuning on specific tasks and data sets (by adapting parameters or/and adding layers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in-context learning as alternative to fine-tuning: only using information fed into LLM via input prompt (typically decoder-only LLMs)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FD4D-477D-7412-3898-295168985E13}"/>
              </a:ext>
            </a:extLst>
          </p:cNvPr>
          <p:cNvSpPr txBox="1"/>
          <p:nvPr/>
        </p:nvSpPr>
        <p:spPr>
          <a:xfrm>
            <a:off x="838200" y="5976402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7D8-7D70-1621-CA69-0825053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In-Context Learning</a:t>
            </a:r>
            <a:r>
              <a:rPr lang="en-GB" dirty="0"/>
              <a:t>: A New Paradigm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52F2-8861-3DD3-0CCE-B121CE6F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6"/>
            <a:ext cx="5047267" cy="48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text generation in response to priming with arbitrary input (adapting to style and content of conditioning text)</a:t>
            </a:r>
          </a:p>
          <a:p>
            <a:pPr marL="0" indent="0">
              <a:buNone/>
            </a:pPr>
            <a:r>
              <a:rPr lang="en-GB" sz="2400" dirty="0"/>
              <a:t>one (one-shot) or some (few-shot) examples provided at inference time: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conditioning on these input-output examples (without optimizing any parameters)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212529"/>
                </a:solidFill>
              </a:rPr>
              <a:t>z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ero-shot learning: no examples, just instructions 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  <a:sym typeface="Wingdings" panose="05000000000000000000" pitchFamily="2" charset="2"/>
              </a:rPr>
              <a:t> multi-task learning</a:t>
            </a:r>
            <a:endParaRPr lang="en-GB" sz="2400" b="0" i="0" u="none" strike="noStrike" dirty="0">
              <a:solidFill>
                <a:srgbClr val="212529"/>
              </a:solidFill>
              <a:effectLst/>
            </a:endParaRPr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possible explanation: locating latent concepts (</a:t>
            </a:r>
            <a:r>
              <a:rPr lang="en-GB" sz="2400" dirty="0"/>
              <a:t>high-level abstractions</a:t>
            </a:r>
            <a:r>
              <a:rPr lang="en-GB" sz="2400" b="0" i="0" u="none" strike="noStrike" dirty="0">
                <a:solidFill>
                  <a:srgbClr val="212529"/>
                </a:solidFill>
                <a:effectLst/>
              </a:rPr>
              <a:t>) learned from pre-training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C0283-275A-FC1B-C3EB-F267DC1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34" y="1709542"/>
            <a:ext cx="5841213" cy="5113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8347F-4085-7562-5469-75886FFC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37635-45FF-B3C7-A795-E0DCFB2C4D23}"/>
              </a:ext>
            </a:extLst>
          </p:cNvPr>
          <p:cNvSpPr txBox="1"/>
          <p:nvPr/>
        </p:nvSpPr>
        <p:spPr>
          <a:xfrm>
            <a:off x="9612198" y="5885597"/>
            <a:ext cx="7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>
                <a:hlinkClick r:id="rId3"/>
              </a:rPr>
              <a:t>GPT-3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58322-7438-528A-2A58-E800CBA93D8B}"/>
              </a:ext>
            </a:extLst>
          </p:cNvPr>
          <p:cNvSpPr txBox="1"/>
          <p:nvPr/>
        </p:nvSpPr>
        <p:spPr>
          <a:xfrm>
            <a:off x="6796726" y="13213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fine-tuning:</a:t>
            </a:r>
          </a:p>
        </p:txBody>
      </p:sp>
    </p:spTree>
    <p:extLst>
      <p:ext uri="{BB962C8B-B14F-4D97-AF65-F5344CB8AC3E}">
        <p14:creationId xmlns:p14="http://schemas.microsoft.com/office/powerpoint/2010/main" val="125129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7F56-77AB-1946-E2CD-4A6EBB65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 Chat Capabilities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19E2B-EC08-978E-9FC7-8190641B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D3BA6-0A78-6536-35D8-4264C605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2452"/>
            <a:ext cx="10700951" cy="3474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A5A6C1-7324-9B72-D29B-E3A55B1854B1}"/>
              </a:ext>
            </a:extLst>
          </p:cNvPr>
          <p:cNvSpPr txBox="1"/>
          <p:nvPr/>
        </p:nvSpPr>
        <p:spPr>
          <a:xfrm>
            <a:off x="6369839" y="437660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1893D-E3E3-BBBA-EE05-BE9EFD6E35FC}"/>
              </a:ext>
            </a:extLst>
          </p:cNvPr>
          <p:cNvSpPr txBox="1"/>
          <p:nvPr/>
        </p:nvSpPr>
        <p:spPr>
          <a:xfrm>
            <a:off x="838200" y="5677095"/>
            <a:ext cx="11077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one step further: reinforcement learning from human feedback (</a:t>
            </a:r>
            <a:r>
              <a:rPr lang="en-GB" sz="2400" dirty="0">
                <a:hlinkClick r:id="rId4"/>
              </a:rPr>
              <a:t>RLHF</a:t>
            </a:r>
            <a:r>
              <a:rPr lang="en-GB" sz="2400" dirty="0"/>
              <a:t>), e.g., in ChatGPT</a:t>
            </a:r>
          </a:p>
        </p:txBody>
      </p:sp>
    </p:spTree>
    <p:extLst>
      <p:ext uri="{BB962C8B-B14F-4D97-AF65-F5344CB8AC3E}">
        <p14:creationId xmlns:p14="http://schemas.microsoft.com/office/powerpoint/2010/main" val="66636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C14-8793-D007-F088-C8906D5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equence-to-Sequence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6296-3933-7BA3-3282-C6C2FB35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8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8D8-662F-8E62-9266-15406EC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Size Matters</a:t>
            </a:r>
            <a:r>
              <a:rPr lang="en-GB" dirty="0"/>
              <a:t>: </a:t>
            </a:r>
            <a:r>
              <a:rPr lang="en-GB" b="1" dirty="0"/>
              <a:t>LARGE</a:t>
            </a:r>
            <a:r>
              <a:rPr lang="en-GB" dirty="0"/>
              <a:t> Language Models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4078-2FDF-FC34-76CD-ACB22B4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70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scaling laws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Chinchilla</a:t>
            </a:r>
            <a:r>
              <a:rPr lang="en-GB" dirty="0"/>
              <a:t>: coupled performance power laws with model size, amount of training data, and compute used for training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era of large-scale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emergent abilities of LLMs:</a:t>
            </a:r>
          </a:p>
          <a:p>
            <a:r>
              <a:rPr lang="en-GB" dirty="0"/>
              <a:t>multi-task learning: perform new tasks at test time without task-specific training (simply via </a:t>
            </a:r>
            <a:r>
              <a:rPr lang="en-GB" dirty="0">
                <a:sym typeface="Wingdings" pitchFamily="2" charset="2"/>
              </a:rPr>
              <a:t>p</a:t>
            </a:r>
            <a:r>
              <a:rPr lang="en-GB" dirty="0"/>
              <a:t>rompting)</a:t>
            </a:r>
            <a:endParaRPr lang="en-GB" dirty="0">
              <a:solidFill>
                <a:srgbClr val="212529"/>
              </a:solidFill>
            </a:endParaRPr>
          </a:p>
          <a:p>
            <a:r>
              <a:rPr lang="en-GB" dirty="0">
                <a:solidFill>
                  <a:srgbClr val="212529"/>
                </a:solidFill>
              </a:rPr>
              <a:t>reasoning capabilities (e.g., via </a:t>
            </a:r>
            <a:r>
              <a:rPr lang="en-GB" dirty="0">
                <a:solidFill>
                  <a:srgbClr val="212529"/>
                </a:solidFill>
                <a:hlinkClick r:id="rId4"/>
              </a:rPr>
              <a:t>chain-of-thought prompting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 err="1">
                <a:solidFill>
                  <a:srgbClr val="212529"/>
                </a:solidFill>
                <a:hlinkClick r:id="rId5"/>
              </a:rPr>
              <a:t>ReAct</a:t>
            </a:r>
            <a:r>
              <a:rPr lang="en-GB" dirty="0">
                <a:solidFill>
                  <a:srgbClr val="212529"/>
                </a:solidFill>
              </a:rPr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romise of a natural language UI for various applications (assistants)</a:t>
            </a:r>
            <a:r>
              <a:rPr lang="en-GB" dirty="0">
                <a:solidFill>
                  <a:srgbClr val="212529"/>
                </a:solidFill>
              </a:rPr>
              <a:t>, </a:t>
            </a:r>
            <a:r>
              <a:rPr lang="en-GB" dirty="0"/>
              <a:t>prominent e</a:t>
            </a:r>
            <a:r>
              <a:rPr lang="en-DE" dirty="0"/>
              <a:t>xamples: </a:t>
            </a:r>
            <a:r>
              <a:rPr lang="en-DE" dirty="0">
                <a:hlinkClick r:id="rId6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7"/>
              </a:rPr>
              <a:t>Bard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0045-E4C4-0C38-5A9B-7A5BA02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062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A32-BF06-BFF5-75BE-84612B69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Struggling with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F654-8684-E5BA-6A19-1DB6137B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LLMs have only </a:t>
            </a:r>
            <a:r>
              <a:rPr lang="en-GB" sz="2200" dirty="0">
                <a:solidFill>
                  <a:srgbClr val="212529"/>
                </a:solidFill>
              </a:rPr>
              <a:t>implicit knowledge (memorization of information in weights): </a:t>
            </a:r>
            <a:r>
              <a:rPr lang="en-GB" sz="2200" dirty="0">
                <a:solidFill>
                  <a:srgbClr val="212529"/>
                </a:solidFill>
                <a:sym typeface="Wingdings" pitchFamily="2" charset="2"/>
              </a:rPr>
              <a:t>limitations in terms of explicit factual knowledge, arithmetic operations, etc (hallucinating facts)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sometimes compared to Kahneman’s intuitive “System 1” (from Thinking, Fast and Slow)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analytical ”System 2” can be (partly) employed by:</a:t>
            </a:r>
          </a:p>
          <a:p>
            <a:r>
              <a:rPr lang="en-GB" sz="2200" dirty="0"/>
              <a:t>retrieval augmentation, e.g., via vector stores (</a:t>
            </a:r>
            <a:r>
              <a:rPr lang="en-GB" sz="2200" dirty="0">
                <a:hlinkClick r:id="rId2"/>
              </a:rPr>
              <a:t>RAG</a:t>
            </a:r>
            <a:r>
              <a:rPr lang="en-GB" sz="2200" dirty="0"/>
              <a:t>, </a:t>
            </a:r>
            <a:r>
              <a:rPr lang="en-GB" sz="2200" dirty="0" err="1">
                <a:hlinkClick r:id="rId3"/>
              </a:rPr>
              <a:t>LlamaIndex</a:t>
            </a:r>
            <a:r>
              <a:rPr lang="en-GB" sz="2200" dirty="0"/>
              <a:t>)</a:t>
            </a:r>
          </a:p>
          <a:p>
            <a:r>
              <a:rPr lang="en-GB" sz="2200" dirty="0"/>
              <a:t>tool usage (</a:t>
            </a:r>
            <a:r>
              <a:rPr lang="en-GB" sz="2200" dirty="0" err="1">
                <a:hlinkClick r:id="rId4"/>
              </a:rPr>
              <a:t>LangChain</a:t>
            </a:r>
            <a:r>
              <a:rPr lang="en-GB" sz="2200" dirty="0"/>
              <a:t>, </a:t>
            </a:r>
            <a:r>
              <a:rPr lang="en-GB" sz="2200" dirty="0" err="1">
                <a:hlinkClick r:id="rId5"/>
              </a:rPr>
              <a:t>Toolformer</a:t>
            </a:r>
            <a:r>
              <a:rPr lang="en-GB" sz="2200" dirty="0"/>
              <a:t>)</a:t>
            </a:r>
          </a:p>
          <a:p>
            <a:r>
              <a:rPr lang="en-GB" sz="2200" dirty="0"/>
              <a:t>implicit code execution (e.g., in Bard)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still largely missing for AGI: agency (although simple automated workflows can be built)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EE5B-5F3A-A11E-C13B-66F632A7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78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15E5-8F30-B05F-1F18-00DBE84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Get Is What You Asked For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0A0-898B-9F5C-02B7-2C514698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923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100" dirty="0"/>
              <a:t>nice demonstration of capabilities of LLMs and prompting: </a:t>
            </a:r>
            <a:r>
              <a:rPr lang="en-GB" sz="3100" dirty="0">
                <a:hlinkClick r:id="rId2"/>
              </a:rPr>
              <a:t>interview with Google’s LaMDA</a:t>
            </a:r>
            <a:endParaRPr lang="en-GB" sz="3100" dirty="0"/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>
                <a:hlinkClick r:id="rId3"/>
              </a:rPr>
              <a:t>LaMDA</a:t>
            </a:r>
            <a:r>
              <a:rPr lang="en-GB" sz="3100" dirty="0"/>
              <a:t> (Language Models for Dialog Applications):</a:t>
            </a:r>
          </a:p>
          <a:p>
            <a:r>
              <a:rPr lang="en-GB" sz="3100" dirty="0"/>
              <a:t>system for generating chat bots (conversational AI)</a:t>
            </a:r>
          </a:p>
          <a:p>
            <a:r>
              <a:rPr lang="en-GB" sz="3100" dirty="0"/>
              <a:t>trained on dialogue data</a:t>
            </a:r>
          </a:p>
          <a:p>
            <a:r>
              <a:rPr lang="en-GB" sz="3100" dirty="0"/>
              <a:t>decoder-only LLM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dirty="0"/>
              <a:t>n</a:t>
            </a:r>
            <a:r>
              <a:rPr lang="en-DE" sz="3100" dirty="0"/>
              <a:t>ot sentient, but impressively capable in learning language: leading questions to suggestible statistical language model</a:t>
            </a:r>
            <a:endParaRPr lang="en-GB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B92B-F99A-6EAB-5CF8-800F0B5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ADB3-427B-D1A3-3827-3D62F72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483" y="389045"/>
            <a:ext cx="2878387" cy="595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F3C40-6AD2-D3DA-580F-182F23BC8D3E}"/>
              </a:ext>
            </a:extLst>
          </p:cNvPr>
          <p:cNvSpPr txBox="1"/>
          <p:nvPr/>
        </p:nvSpPr>
        <p:spPr>
          <a:xfrm>
            <a:off x="11614352" y="629269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7771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3032" cy="4351338"/>
          </a:xfrm>
        </p:spPr>
        <p:txBody>
          <a:bodyPr/>
          <a:lstStyle/>
          <a:p>
            <a:r>
              <a:rPr lang="en-GB" dirty="0"/>
              <a:t>transformer efficiency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prompting strategies to let LLM agents show reasoning/planning capabilities and use tools (also embodied agents / grounding)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fine-tuning efficiency (e.g., </a:t>
            </a:r>
            <a:r>
              <a:rPr lang="en-GB" dirty="0" err="1">
                <a:hlinkClick r:id="rId2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8377881" y="5202021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7801232" y="4646141"/>
            <a:ext cx="576649" cy="157342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231" y="1927657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807676" y="3187124"/>
            <a:ext cx="3269555" cy="1500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6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EBD6-4C69-853E-39C0-C801557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Transformers for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BEDC-8F54-7CB6-CF10-CDEE2288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542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2233" cy="1325563"/>
          </a:xfrm>
        </p:spPr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 (</a:t>
            </a:r>
            <a:r>
              <a:rPr lang="en-GB" dirty="0" err="1"/>
              <a:t>ViT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1F43-ACF5-2259-8E2B-404596C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formulation as sequential problem:</a:t>
            </a:r>
          </a:p>
          <a:p>
            <a:r>
              <a:rPr lang="en-GB" sz="2600" dirty="0"/>
              <a:t>split image into patches and flatten </a:t>
            </a:r>
            <a:r>
              <a:rPr lang="en-GB" sz="2600" dirty="0">
                <a:sym typeface="Wingdings" pitchFamily="2" charset="2"/>
              </a:rPr>
              <a:t> use as tokens</a:t>
            </a:r>
            <a:endParaRPr lang="en-GB" sz="2600" dirty="0"/>
          </a:p>
          <a:p>
            <a:r>
              <a:rPr lang="en-GB" sz="2600" dirty="0"/>
              <a:t>produce linear embeddings and add positional embeddings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processing by transformer encoder:</a:t>
            </a:r>
          </a:p>
          <a:p>
            <a:r>
              <a:rPr lang="en-GB" sz="2600" dirty="0"/>
              <a:t>pre-train with image labels</a:t>
            </a:r>
          </a:p>
          <a:p>
            <a:r>
              <a:rPr lang="en-GB" sz="2600" dirty="0"/>
              <a:t>fine-tune on specific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35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11567915" y="567818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330742"/>
            <a:ext cx="6354522" cy="3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0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A58-EA4E-80EE-5450-50826351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vs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BBB-2079-38AD-4A43-DA2158A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35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400" dirty="0"/>
              <a:t>fewer inductive biases in ViT than in CNN:</a:t>
            </a:r>
          </a:p>
          <a:p>
            <a:r>
              <a:rPr lang="en-GB" sz="2400" dirty="0">
                <a:sym typeface="Wingdings" pitchFamily="2" charset="2"/>
              </a:rPr>
              <a:t>no translation invariance</a:t>
            </a:r>
          </a:p>
          <a:p>
            <a:r>
              <a:rPr lang="en-GB" sz="2400" dirty="0">
                <a:sym typeface="Wingdings" pitchFamily="2" charset="2"/>
              </a:rPr>
              <a:t>n</a:t>
            </a:r>
            <a:r>
              <a:rPr lang="en-DE" sz="2400" dirty="0">
                <a:sym typeface="Wingdings" pitchFamily="2" charset="2"/>
              </a:rPr>
              <a:t>o locally restricted receptive field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</a:t>
            </a:r>
            <a:r>
              <a:rPr lang="en-DE" sz="2400" dirty="0"/>
              <a:t>ince these</a:t>
            </a:r>
            <a:r>
              <a:rPr lang="en-GB" sz="2400" dirty="0"/>
              <a:t> are natural for vision tasks, </a:t>
            </a:r>
            <a:r>
              <a:rPr lang="en-GB" sz="2400" dirty="0" err="1"/>
              <a:t>ViTs</a:t>
            </a:r>
            <a:r>
              <a:rPr lang="en-GB" sz="2400" dirty="0"/>
              <a:t> (conceptionally) learn them from scratch.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ViTs</a:t>
            </a:r>
            <a:r>
              <a:rPr lang="en-GB" sz="2400" dirty="0"/>
              <a:t> need way more data.</a:t>
            </a:r>
          </a:p>
          <a:p>
            <a:pPr marL="0" indent="0">
              <a:buNone/>
            </a:pPr>
            <a:r>
              <a:rPr lang="en-GB" sz="2400" dirty="0"/>
              <a:t>but can lead to beneficial effects (e.g., global attention in lower layers)</a:t>
            </a:r>
          </a:p>
          <a:p>
            <a:pPr marL="0" indent="0">
              <a:buNone/>
            </a:pPr>
            <a:r>
              <a:rPr lang="en-GB" sz="2400" dirty="0"/>
              <a:t>see </a:t>
            </a:r>
            <a:r>
              <a:rPr lang="en-GB" sz="2400" dirty="0">
                <a:hlinkClick r:id="rId2"/>
              </a:rPr>
              <a:t>MLP-Mixer</a:t>
            </a:r>
            <a:r>
              <a:rPr lang="en-GB" sz="2400" dirty="0"/>
              <a:t> results: given enough data, plain multi-layer </a:t>
            </a:r>
            <a:r>
              <a:rPr lang="en-GB" sz="2400" dirty="0" err="1"/>
              <a:t>perceptrons</a:t>
            </a:r>
            <a:r>
              <a:rPr lang="en-GB" sz="2400" dirty="0"/>
              <a:t> can learn crucial inductive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26E1-F884-230E-38DE-563892D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3BA-FA39-7EE7-1D60-16F0FBAD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15" y="3429000"/>
            <a:ext cx="2570849" cy="30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86C3E-7BF4-6A22-471C-ED45E191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3108428"/>
            <a:ext cx="3022040" cy="2784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1A66-B02D-5257-6281-B7DF99C44AB9}"/>
              </a:ext>
            </a:extLst>
          </p:cNvPr>
          <p:cNvSpPr txBox="1"/>
          <p:nvPr/>
        </p:nvSpPr>
        <p:spPr>
          <a:xfrm>
            <a:off x="9388806" y="35095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5DA81-6062-7B0C-2FD5-5A50BFBDB0CF}"/>
              </a:ext>
            </a:extLst>
          </p:cNvPr>
          <p:cNvSpPr txBox="1"/>
          <p:nvPr/>
        </p:nvSpPr>
        <p:spPr>
          <a:xfrm>
            <a:off x="6316650" y="2739096"/>
            <a:ext cx="30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rainable position embedding: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BBCE-3566-814F-1379-8D103BFB9BAD}"/>
              </a:ext>
            </a:extLst>
          </p:cNvPr>
          <p:cNvSpPr txBox="1"/>
          <p:nvPr/>
        </p:nvSpPr>
        <p:spPr>
          <a:xfrm>
            <a:off x="6497124" y="5892581"/>
            <a:ext cx="26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dded due to permuation invariance of attention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1CC5C-A084-BF7E-FAF5-A0E60B97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377" y="563986"/>
            <a:ext cx="2670077" cy="267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9664-B90B-621C-6D43-FFCE8A1B561B}"/>
              </a:ext>
            </a:extLst>
          </p:cNvPr>
          <p:cNvSpPr txBox="1"/>
          <p:nvPr/>
        </p:nvSpPr>
        <p:spPr>
          <a:xfrm>
            <a:off x="6974470" y="1199228"/>
            <a:ext cx="2177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/>
              <a:t>global attention in lower layers (unlike local receptive fields in CNNs)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626D9-77E5-BF3F-D262-9C521C217061}"/>
              </a:ext>
            </a:extLst>
          </p:cNvPr>
          <p:cNvCxnSpPr>
            <a:cxnSpLocks/>
          </p:cNvCxnSpPr>
          <p:nvPr/>
        </p:nvCxnSpPr>
        <p:spPr>
          <a:xfrm flipV="1">
            <a:off x="8842940" y="1159497"/>
            <a:ext cx="1309728" cy="2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84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04" y="2794679"/>
            <a:ext cx="8764192" cy="31627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680-C8C3-4448-E421-142A3664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15" y="1491043"/>
            <a:ext cx="11130170" cy="129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200" dirty="0"/>
              <a:t>example: </a:t>
            </a:r>
            <a:r>
              <a:rPr lang="en-DE" sz="2200" dirty="0">
                <a:hlinkClick r:id="rId3"/>
              </a:rPr>
              <a:t>CLIP</a:t>
            </a:r>
            <a:r>
              <a:rPr lang="en-DE" sz="2200" dirty="0"/>
              <a:t> (</a:t>
            </a:r>
            <a:r>
              <a:rPr lang="en-GB" sz="2200" dirty="0"/>
              <a:t>Contrastive Language-Image Pre-training</a:t>
            </a:r>
            <a:r>
              <a:rPr lang="en-DE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z</a:t>
            </a:r>
            <a:r>
              <a:rPr lang="en-DE" sz="2200" dirty="0"/>
              <a:t>ero-shot transfer (e.g., for object recognition)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4372D-ABF2-3ACF-14FA-75F8EECB79E5}"/>
              </a:ext>
            </a:extLst>
          </p:cNvPr>
          <p:cNvSpPr txBox="1"/>
          <p:nvPr/>
        </p:nvSpPr>
        <p:spPr>
          <a:xfrm>
            <a:off x="838198" y="6379989"/>
            <a:ext cx="1018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multi-modal perception as input for LLMs: </a:t>
            </a:r>
            <a:r>
              <a:rPr lang="en-GB" sz="2000" dirty="0">
                <a:hlinkClick r:id="rId4"/>
              </a:rPr>
              <a:t>KOSMOS-1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3F93-34E7-65A2-FC76-2566B0B4E621}"/>
              </a:ext>
            </a:extLst>
          </p:cNvPr>
          <p:cNvSpPr txBox="1"/>
          <p:nvPr/>
        </p:nvSpPr>
        <p:spPr>
          <a:xfrm>
            <a:off x="2380735" y="5634242"/>
            <a:ext cx="12470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ViT</a:t>
            </a:r>
            <a:endParaRPr lang="en-GB" dirty="0"/>
          </a:p>
          <a:p>
            <a:r>
              <a:rPr lang="en-GB" dirty="0"/>
              <a:t>(or </a:t>
            </a:r>
            <a:r>
              <a:rPr lang="en-GB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D09-EB9B-FD8F-D77C-82EA85543FC9}"/>
              </a:ext>
            </a:extLst>
          </p:cNvPr>
          <p:cNvSpPr txBox="1"/>
          <p:nvPr/>
        </p:nvSpPr>
        <p:spPr>
          <a:xfrm>
            <a:off x="3405654" y="2842477"/>
            <a:ext cx="13046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5249614" y="5903814"/>
            <a:ext cx="1692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8D7-A0DD-DD68-7A2E-43748C3F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Image Understanding and Multi-Purpose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50E-D183-B252-2347-54D18682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775" y="1690688"/>
            <a:ext cx="40005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multi-purpose (m</a:t>
            </a:r>
            <a:r>
              <a:rPr lang="en-DE" sz="2800" dirty="0"/>
              <a:t>ulti-modal and multi-task) models as next generalization step of ML (e.g., Google’s </a:t>
            </a:r>
            <a:r>
              <a:rPr lang="en-DE" sz="2800" dirty="0">
                <a:hlinkClick r:id="rId2"/>
              </a:rPr>
              <a:t>Pathways</a:t>
            </a:r>
            <a:r>
              <a:rPr lang="en-DE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t</a:t>
            </a:r>
            <a:r>
              <a:rPr lang="en-DE" sz="2800" dirty="0"/>
              <a:t>ransformers good candidate</a:t>
            </a:r>
            <a:r>
              <a:rPr lang="en-GB" sz="2800" dirty="0"/>
              <a:t>: </a:t>
            </a:r>
            <a:r>
              <a:rPr lang="en-DE" sz="2800" dirty="0"/>
              <a:t>universal and flexible architecture, little task-specific inductive bias</a:t>
            </a:r>
            <a:r>
              <a:rPr lang="en-GB" sz="2800" dirty="0"/>
              <a:t> (but therefore needing lots of data</a:t>
            </a:r>
            <a:r>
              <a:rPr lang="en-DE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0DA84-7932-EC17-421F-F2807DB1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38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08C-3B84-3F3C-8CB2-B91504F8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15714"/>
            <a:ext cx="4238625" cy="5286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CF915-77FE-A286-95FE-DAAB07F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9" y="1415714"/>
            <a:ext cx="3075391" cy="530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E9464-57FA-5E6F-2745-0D3C27152BA2}"/>
              </a:ext>
            </a:extLst>
          </p:cNvPr>
          <p:cNvSpPr txBox="1"/>
          <p:nvPr/>
        </p:nvSpPr>
        <p:spPr>
          <a:xfrm>
            <a:off x="3487775" y="643572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54211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B1F91-3DE0-A535-592A-469BC11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Preview: Multi-Modal Generative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8D88B-4754-63C7-6EF1-8BFFCCE0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</a:t>
            </a:r>
            <a:r>
              <a:rPr lang="en-GB" sz="2800" dirty="0"/>
              <a:t>: generate images from text descriptions</a:t>
            </a:r>
            <a:endParaRPr lang="en-DE" sz="2800" dirty="0">
              <a:hlinkClick r:id="rId2"/>
            </a:endParaRPr>
          </a:p>
          <a:p>
            <a:pPr marL="0" indent="0">
              <a:buNone/>
            </a:pPr>
            <a:r>
              <a:rPr lang="en-DE" sz="2800" dirty="0">
                <a:hlinkClick r:id="rId2"/>
              </a:rPr>
              <a:t>DALL-E</a:t>
            </a:r>
            <a:r>
              <a:rPr lang="en-DE" sz="2800" dirty="0"/>
              <a:t> (blend of WALL-E and Salvador </a:t>
            </a:r>
            <a:r>
              <a:rPr lang="en-GB" sz="2800" dirty="0"/>
              <a:t>Dalí</a:t>
            </a:r>
            <a:r>
              <a:rPr lang="en-DE" sz="2800" dirty="0"/>
              <a:t>):</a:t>
            </a:r>
            <a:r>
              <a:rPr lang="en-GB" dirty="0"/>
              <a:t> </a:t>
            </a:r>
            <a:r>
              <a:rPr lang="en-GB" sz="2800" dirty="0"/>
              <a:t>decoder-only transformer auto-regressively </a:t>
            </a:r>
            <a:r>
              <a:rPr lang="en-GB" sz="2800" dirty="0" err="1"/>
              <a:t>modeling</a:t>
            </a:r>
            <a:r>
              <a:rPr lang="en-GB" sz="2800" dirty="0"/>
              <a:t> text and image tokens as single data stream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sz="2800" dirty="0">
                <a:hlinkClick r:id="rId3"/>
              </a:rPr>
              <a:t>DALL-E 2</a:t>
            </a:r>
            <a:r>
              <a:rPr lang="en-DE" sz="2800" dirty="0"/>
              <a:t>: image generation </a:t>
            </a:r>
            <a:r>
              <a:rPr lang="en-GB" sz="2800" dirty="0"/>
              <a:t>(diffusion) </a:t>
            </a:r>
            <a:r>
              <a:rPr lang="en-DE" sz="2800" dirty="0"/>
              <a:t>conditioned on CLIP embedding</a:t>
            </a:r>
            <a:r>
              <a:rPr lang="en-GB" sz="2800" dirty="0"/>
              <a:t>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B38B-BAAC-D27C-94A2-747EAFD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39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B7D5-EF70-B1F8-83F9-79FD26A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2" y="3155733"/>
            <a:ext cx="5340878" cy="203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2EAE4-7DD7-FDA1-6582-9A3F3B5E0224}"/>
              </a:ext>
            </a:extLst>
          </p:cNvPr>
          <p:cNvSpPr txBox="1"/>
          <p:nvPr/>
        </p:nvSpPr>
        <p:spPr>
          <a:xfrm>
            <a:off x="8610600" y="49404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02357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E8-0CA6-3D24-878B-3D4C982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end-to-end neural network approach (RNNs in encoder and decoder)</a:t>
                </a:r>
              </a:p>
              <a:p>
                <a:pPr marL="0" indent="0">
                  <a:buNone/>
                </a:pPr>
                <a:r>
                  <a:rPr lang="en-GB" sz="2600" dirty="0"/>
                  <a:t>sequences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600" dirty="0"/>
                  <a:t> can have different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56B52-924B-2B0A-AEFA-D0EB12FE5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2B7EE9-76FD-8425-A529-D0CBA26B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13" y="2818432"/>
            <a:ext cx="3587835" cy="397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14174-E84E-2E87-B430-5DEEB20AA3C3}"/>
              </a:ext>
            </a:extLst>
          </p:cNvPr>
          <p:cNvSpPr txBox="1"/>
          <p:nvPr/>
        </p:nvSpPr>
        <p:spPr>
          <a:xfrm>
            <a:off x="5919971" y="636976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C7F2-A0E8-8A44-8A47-0DEC033E76C3}"/>
              </a:ext>
            </a:extLst>
          </p:cNvPr>
          <p:cNvSpPr txBox="1"/>
          <p:nvPr/>
        </p:nvSpPr>
        <p:spPr>
          <a:xfrm>
            <a:off x="576931" y="3328057"/>
            <a:ext cx="1848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</a:t>
            </a:r>
            <a:r>
              <a:rPr lang="en-DE" sz="2200" dirty="0"/>
              <a:t>ontext (fixed-length vector)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EDC51-A59C-B4E2-5AC2-A3D9735E92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501326" y="4097498"/>
            <a:ext cx="1282757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ECFDA7-7B01-C644-7220-DA865AE64B31}"/>
              </a:ext>
            </a:extLst>
          </p:cNvPr>
          <p:cNvSpPr txBox="1"/>
          <p:nvPr/>
        </p:nvSpPr>
        <p:spPr>
          <a:xfrm>
            <a:off x="6939450" y="3397175"/>
            <a:ext cx="46756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e</a:t>
            </a:r>
            <a:r>
              <a:rPr lang="en-DE" sz="2600" dirty="0"/>
              <a:t>ncoder-decoder bottleneck:</a:t>
            </a:r>
          </a:p>
          <a:p>
            <a:r>
              <a:rPr lang="en-GB" sz="2600" dirty="0"/>
              <a:t>n</a:t>
            </a:r>
            <a:r>
              <a:rPr lang="en-DE" sz="2600" dirty="0"/>
              <a:t>eed to </a:t>
            </a:r>
            <a:r>
              <a:rPr lang="en-GB" sz="2600" dirty="0"/>
              <a:t>compress all information of source sentence into fixed-length vector </a:t>
            </a:r>
          </a:p>
          <a:p>
            <a:r>
              <a:rPr lang="en-GB" sz="2600" dirty="0">
                <a:sym typeface="Wingdings" pitchFamily="2" charset="2"/>
              </a:rPr>
              <a:t> </a:t>
            </a:r>
            <a:r>
              <a:rPr lang="en-GB" sz="2600" dirty="0"/>
              <a:t>difficult for long sentences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9998C-5EFE-0C6F-3209-916CD7F0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</a:t>
            </a:fld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7F91-C207-3C6A-2D0D-A9FB8941225D}"/>
              </a:ext>
            </a:extLst>
          </p:cNvPr>
          <p:cNvSpPr txBox="1"/>
          <p:nvPr/>
        </p:nvSpPr>
        <p:spPr>
          <a:xfrm>
            <a:off x="477880" y="5881013"/>
            <a:ext cx="1947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DE" sz="2200" dirty="0"/>
              <a:t>uto-regressive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0F846-306E-A668-388A-699AD9B55669}"/>
              </a:ext>
            </a:extLst>
          </p:cNvPr>
          <p:cNvCxnSpPr>
            <a:stCxn id="16" idx="3"/>
          </p:cNvCxnSpPr>
          <p:nvPr/>
        </p:nvCxnSpPr>
        <p:spPr>
          <a:xfrm flipV="1">
            <a:off x="2425721" y="5738648"/>
            <a:ext cx="155770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5D7-C2FE-17FA-B856-0DA37BE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C850-7862-EF57-2848-CC886F9AB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</a:t>
            </a:r>
            <a:r>
              <a:rPr lang="en-DE" dirty="0"/>
              <a:t>apers:</a:t>
            </a:r>
          </a:p>
          <a:p>
            <a:r>
              <a:rPr lang="en-GB" dirty="0">
                <a:hlinkClick r:id="rId2"/>
              </a:rPr>
              <a:t>s</a:t>
            </a:r>
            <a:r>
              <a:rPr lang="en-DE" dirty="0">
                <a:hlinkClick r:id="rId2"/>
              </a:rPr>
              <a:t>eq2seq</a:t>
            </a:r>
            <a:endParaRPr lang="en-DE" dirty="0"/>
          </a:p>
          <a:p>
            <a:r>
              <a:rPr lang="en-GB" dirty="0">
                <a:hlinkClick r:id="rId3"/>
              </a:rPr>
              <a:t>neural machine translation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4"/>
              </a:rPr>
              <a:t>t</a:t>
            </a:r>
            <a:r>
              <a:rPr lang="en-DE" dirty="0">
                <a:hlinkClick r:id="rId4"/>
              </a:rPr>
              <a:t>ransformer</a:t>
            </a:r>
            <a:endParaRPr lang="en-DE" dirty="0"/>
          </a:p>
          <a:p>
            <a:r>
              <a:rPr lang="en-GB" dirty="0">
                <a:hlinkClick r:id="rId5"/>
              </a:rPr>
              <a:t>formal transformers</a:t>
            </a:r>
            <a:endParaRPr lang="en-GB" dirty="0"/>
          </a:p>
          <a:p>
            <a:r>
              <a:rPr lang="en-GB" dirty="0">
                <a:hlinkClick r:id="rId6"/>
              </a:rPr>
              <a:t>Vision Transformer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D7-8157-8875-D651-F4BD57BDF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</a:t>
            </a:r>
            <a:r>
              <a:rPr lang="en-DE" dirty="0"/>
              <a:t>logs/videos:</a:t>
            </a:r>
          </a:p>
          <a:p>
            <a:r>
              <a:rPr lang="en-GB" dirty="0">
                <a:hlinkClick r:id="rId7"/>
              </a:rPr>
              <a:t>visualization of neural machine translation</a:t>
            </a:r>
            <a:endParaRPr lang="en-GB" dirty="0">
              <a:hlinkClick r:id="rId8"/>
            </a:endParaRPr>
          </a:p>
          <a:p>
            <a:r>
              <a:rPr lang="en-GB" dirty="0">
                <a:hlinkClick r:id="rId8"/>
              </a:rPr>
              <a:t>The Illustrated Transformer</a:t>
            </a:r>
            <a:endParaRPr lang="en-GB" dirty="0"/>
          </a:p>
          <a:p>
            <a:r>
              <a:rPr lang="en-GB" dirty="0">
                <a:hlinkClick r:id="rId9"/>
              </a:rPr>
              <a:t>transformers summary</a:t>
            </a:r>
            <a:endParaRPr lang="en-GB" dirty="0"/>
          </a:p>
          <a:p>
            <a:r>
              <a:rPr lang="en-GB" dirty="0">
                <a:hlinkClick r:id="rId10"/>
              </a:rPr>
              <a:t>The Annotated Transformer</a:t>
            </a:r>
            <a:endParaRPr lang="en-GB" dirty="0"/>
          </a:p>
          <a:p>
            <a:pPr marL="0" indent="0">
              <a:buNone/>
            </a:pPr>
            <a:endParaRPr lang="en-DE" dirty="0"/>
          </a:p>
          <a:p>
            <a:r>
              <a:rPr lang="en-GB" dirty="0">
                <a:hlinkClick r:id="rId11"/>
              </a:rPr>
              <a:t>analysis of LaMDA interview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56EA-12BF-4346-912C-1EB102F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23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50CA-F278-D5F3-363A-F148766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ow-Code/No-Code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506D-1EA6-4289-4A23-9AF973D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</a:t>
            </a:r>
            <a:r>
              <a:rPr lang="en-DE" sz="2600" dirty="0"/>
              <a:t>ode generation in response to natural language prompt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DE" sz="2600" dirty="0">
                <a:hlinkClick r:id="rId2"/>
              </a:rPr>
              <a:t>Codex</a:t>
            </a:r>
            <a:r>
              <a:rPr lang="en-GB" sz="2600" dirty="0"/>
              <a:t>:</a:t>
            </a:r>
          </a:p>
          <a:p>
            <a:r>
              <a:rPr lang="en-GB" sz="2600" dirty="0"/>
              <a:t>descendant of GPT-3</a:t>
            </a:r>
          </a:p>
          <a:p>
            <a:r>
              <a:rPr lang="en-GB" sz="2600" dirty="0"/>
              <a:t>fine-tuned on publicly available code from GitHub</a:t>
            </a:r>
          </a:p>
          <a:p>
            <a:r>
              <a:rPr lang="en-GB" sz="2600" dirty="0"/>
              <a:t>productionized as </a:t>
            </a:r>
            <a:r>
              <a:rPr lang="en-GB" sz="2600" dirty="0">
                <a:hlinkClick r:id="rId3"/>
              </a:rPr>
              <a:t>GitHub Copilot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EA20D-2C32-2CDE-6321-E5423E5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ACAF-0365-2E19-0B19-03488033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9061"/>
            <a:ext cx="6068163" cy="33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AD35-E526-5E54-7ADD-4245E1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Attention to Overcome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stacked hidden states:</a:t>
                </a:r>
              </a:p>
              <a:p>
                <a:pPr marL="0" indent="0">
                  <a:buNone/>
                </a:pPr>
                <a:r>
                  <a:rPr lang="en-GB" sz="2400" dirty="0"/>
                  <a:t>instead of encoding whole input sentence into single fixed-length vector Instead, encoding it into sequence of vectors (context vectors for each target word)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</a:t>
                </a:r>
                <a:r>
                  <a:rPr lang="en-DE" sz="2400" dirty="0"/>
                  <a:t>ttention (selective masking):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choosing subset of context vectors adaptively while decoding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parametrized as feed-forward neural network, jointly trained with rest)</a:t>
                </a:r>
                <a:endParaRPr lang="en-DE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49416D-8983-C1EA-168B-C2457CC80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547362" cy="4351338"/>
              </a:xfrm>
              <a:blipFill>
                <a:blip r:embed="rId2"/>
                <a:stretch>
                  <a:fillRect l="-1826" t="-1744" r="-1142" b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E57C6F-636A-27FF-80ED-5F9BB3CA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79" y="1870075"/>
            <a:ext cx="3025885" cy="408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51C0D-1226-A123-72FF-CE2E50D32539}"/>
              </a:ext>
            </a:extLst>
          </p:cNvPr>
          <p:cNvSpPr txBox="1"/>
          <p:nvPr/>
        </p:nvSpPr>
        <p:spPr>
          <a:xfrm>
            <a:off x="11207591" y="593074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115C-D773-F0FB-1F16-0F600787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E5D29-6963-76F9-3010-ECA7C6BE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99" y="2553193"/>
            <a:ext cx="1538801" cy="8758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A0C67-EE62-E210-D806-648F2D0B2343}"/>
              </a:ext>
            </a:extLst>
          </p:cNvPr>
          <p:cNvCxnSpPr/>
          <p:nvPr/>
        </p:nvCxnSpPr>
        <p:spPr>
          <a:xfrm>
            <a:off x="8692055" y="2991096"/>
            <a:ext cx="1534511" cy="27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A8D2D-372B-8340-350C-3346D506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97" y="3589284"/>
            <a:ext cx="2279604" cy="757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4B6B7-8BC5-AA23-51C6-CC456FE7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276" y="4506751"/>
            <a:ext cx="1905569" cy="41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58538-5639-29D7-F129-A7C892489580}"/>
              </a:ext>
            </a:extLst>
          </p:cNvPr>
          <p:cNvSpPr txBox="1"/>
          <p:nvPr/>
        </p:nvSpPr>
        <p:spPr>
          <a:xfrm>
            <a:off x="4654487" y="6004312"/>
            <a:ext cx="5192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</a:t>
            </a:r>
            <a:r>
              <a:rPr lang="en-DE" sz="2200" dirty="0"/>
              <a:t>idirectional RNN in encoder (concatenating forward and backward hidden states)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A5EB9-09E6-13E9-B550-F9DDABF41CDA}"/>
              </a:ext>
            </a:extLst>
          </p:cNvPr>
          <p:cNvCxnSpPr>
            <a:stCxn id="18" idx="0"/>
          </p:cNvCxnSpPr>
          <p:nvPr/>
        </p:nvCxnSpPr>
        <p:spPr>
          <a:xfrm flipV="1">
            <a:off x="7250543" y="4922511"/>
            <a:ext cx="1855136" cy="10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3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EF1-694E-144C-9CA8-C09A9753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8AAD6-24BD-F163-B329-785D675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42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</a:t>
            </a:r>
            <a:r>
              <a:rPr lang="en-GB" sz="2600" dirty="0">
                <a:sym typeface="Wingdings" pitchFamily="2" charset="2"/>
              </a:rPr>
              <a:t> 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L</a:t>
            </a:r>
            <a:r>
              <a:rPr lang="en-DE" sz="2600" dirty="0">
                <a:sym typeface="Wingdings" pitchFamily="2" charset="2"/>
              </a:rPr>
              <a:t>et’s go through it step by step …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D64E-9137-DB65-2A7B-5B3F3547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Tokenization and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38B-2886-8949-7F2C-02B7E0B0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6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okenization: </a:t>
            </a:r>
            <a:r>
              <a:rPr lang="en-GB" sz="2400" i="1" dirty="0"/>
              <a:t>breaking text in chunks</a:t>
            </a:r>
            <a:endParaRPr lang="en-DE" sz="2400" dirty="0"/>
          </a:p>
          <a:p>
            <a:r>
              <a:rPr lang="en-GB" sz="2400" dirty="0"/>
              <a:t>w</a:t>
            </a:r>
            <a:r>
              <a:rPr lang="en-DE" sz="2400" dirty="0"/>
              <a:t>ord tokens: different forms, spellings, etc </a:t>
            </a:r>
            <a:r>
              <a:rPr lang="en-DE" sz="2400" dirty="0">
                <a:sym typeface="Wingdings" pitchFamily="2" charset="2"/>
              </a:rPr>
              <a:t> undefined and </a:t>
            </a:r>
            <a:r>
              <a:rPr lang="en-DE" sz="2400" dirty="0"/>
              <a:t>vast vocabulary (need for stemming, </a:t>
            </a:r>
            <a:r>
              <a:rPr lang="en-GB" sz="2400" dirty="0"/>
              <a:t>lemmatization</a:t>
            </a:r>
            <a:r>
              <a:rPr lang="en-DE" sz="2400" dirty="0"/>
              <a:t>)</a:t>
            </a:r>
          </a:p>
          <a:p>
            <a:r>
              <a:rPr lang="en-GB" sz="2400" dirty="0"/>
              <a:t>c</a:t>
            </a:r>
            <a:r>
              <a:rPr lang="en-DE" sz="2400" dirty="0"/>
              <a:t>haracter tokens: not enough semantic content</a:t>
            </a:r>
            <a:r>
              <a:rPr lang="en-GB" sz="2400" dirty="0"/>
              <a:t> (longer sequences)</a:t>
            </a:r>
            <a:endParaRPr lang="en-DE" sz="2400" dirty="0"/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b</a:t>
            </a:r>
            <a:r>
              <a:rPr lang="en-DE" sz="2400" dirty="0"/>
              <a:t>yte-pair encoding as </a:t>
            </a:r>
            <a:r>
              <a:rPr lang="en-GB" sz="2400" dirty="0"/>
              <a:t>c</a:t>
            </a:r>
            <a:r>
              <a:rPr lang="en-DE" sz="2400" dirty="0"/>
              <a:t>ompromise for tokenization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one-hot encoding on tokens </a:t>
            </a:r>
            <a:r>
              <a:rPr lang="en-DE" sz="2400" dirty="0">
                <a:sym typeface="Wingdings" pitchFamily="2" charset="2"/>
              </a:rPr>
              <a:t> </a:t>
            </a:r>
            <a:r>
              <a:rPr lang="en-DE" sz="2400" dirty="0"/>
              <a:t>token (word) embeddings:</a:t>
            </a:r>
          </a:p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nly before bottom-most encoder/decoder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5D2E7-9E65-1542-F0FB-EAE560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AEDCA-6DF6-091B-31EC-5FFDE5A9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901"/>
            <a:ext cx="6842234" cy="78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EF0DE-8C0F-E737-8E76-B6D54FDA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CE49-DDA8-58A6-6CC4-19674AE1A4B4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BB2062-F326-CBE4-F902-B5383323DDAA}"/>
              </a:ext>
            </a:extLst>
          </p:cNvPr>
          <p:cNvSpPr/>
          <p:nvPr/>
        </p:nvSpPr>
        <p:spPr>
          <a:xfrm>
            <a:off x="9247695" y="5190807"/>
            <a:ext cx="2253004" cy="986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81B29-FC0A-1FF8-D7EF-7A5A8A584408}"/>
              </a:ext>
            </a:extLst>
          </p:cNvPr>
          <p:cNvSpPr txBox="1"/>
          <p:nvPr/>
        </p:nvSpPr>
        <p:spPr>
          <a:xfrm>
            <a:off x="5829741" y="639018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11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8E75-25D0-D065-ECCD-7EEE6979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397-DCA5-411D-1D8D-8CA81BC7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2600" dirty="0"/>
              <a:t>data compression method used for encoding text as sequence of tokens</a:t>
            </a:r>
          </a:p>
          <a:p>
            <a:r>
              <a:rPr lang="en-GB" sz="2600" dirty="0"/>
              <a:t>m</a:t>
            </a:r>
            <a:r>
              <a:rPr lang="en-DE" sz="2600" dirty="0"/>
              <a:t>erging token pairs (starting with characters) with maximum frequency</a:t>
            </a:r>
          </a:p>
          <a:p>
            <a:r>
              <a:rPr lang="en-GB" sz="2600" dirty="0"/>
              <a:t>continue merging until defined fixed vocabulary size (hyperparameter) is reached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common w</a:t>
            </a:r>
            <a:r>
              <a:rPr lang="en-DE" sz="2600" dirty="0"/>
              <a:t>ords encoded as single token</a:t>
            </a:r>
          </a:p>
          <a:p>
            <a:pPr>
              <a:buFont typeface="Wingdings" pitchFamily="2" charset="2"/>
              <a:buChar char="à"/>
            </a:pPr>
            <a:r>
              <a:rPr lang="en-GB" sz="2600" dirty="0"/>
              <a:t>r</a:t>
            </a:r>
            <a:r>
              <a:rPr lang="en-DE" sz="2600" dirty="0"/>
              <a:t>are words encoded as </a:t>
            </a:r>
            <a:r>
              <a:rPr lang="en-GB" sz="2600" dirty="0"/>
              <a:t>s</a:t>
            </a:r>
            <a:r>
              <a:rPr lang="en-DE" sz="2600" dirty="0"/>
              <a:t>equence of tokens (representing word parts)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alternative: direct operation on bytes (e.g., </a:t>
            </a:r>
            <a:r>
              <a:rPr lang="en-GB" sz="2600" dirty="0">
                <a:hlinkClick r:id="rId2"/>
              </a:rPr>
              <a:t>ByT5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608-4D97-0620-68A2-1BBA73E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9C6D-A4F7-3F4F-DA6A-7B435A8E1E67}"/>
              </a:ext>
            </a:extLst>
          </p:cNvPr>
          <p:cNvSpPr txBox="1"/>
          <p:nvPr/>
        </p:nvSpPr>
        <p:spPr>
          <a:xfrm>
            <a:off x="9910432" y="1878926"/>
            <a:ext cx="142218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aaabdaaabac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ZabdZabac</a:t>
            </a:r>
            <a:endParaRPr lang="en-GB" dirty="0"/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ZYdZYac</a:t>
            </a:r>
            <a:endParaRPr lang="en-GB" dirty="0"/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  <a:p>
            <a:endParaRPr lang="en-DE" dirty="0"/>
          </a:p>
          <a:p>
            <a:r>
              <a:rPr lang="en-GB" dirty="0" err="1"/>
              <a:t>XdXac</a:t>
            </a:r>
            <a:endParaRPr lang="en-GB" dirty="0"/>
          </a:p>
          <a:p>
            <a:r>
              <a:rPr lang="en-GB" dirty="0"/>
              <a:t>X=ZY</a:t>
            </a:r>
          </a:p>
          <a:p>
            <a:r>
              <a:rPr lang="en-GB" dirty="0"/>
              <a:t>Y=ab</a:t>
            </a:r>
          </a:p>
          <a:p>
            <a:r>
              <a:rPr lang="en-GB" dirty="0"/>
              <a:t>Z=aa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7009-B2D9-7E8C-CDA8-F736564ED289}"/>
              </a:ext>
            </a:extLst>
          </p:cNvPr>
          <p:cNvSpPr txBox="1"/>
          <p:nvPr/>
        </p:nvSpPr>
        <p:spPr>
          <a:xfrm>
            <a:off x="9910432" y="5751632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  <a:r>
              <a:rPr lang="en-DE" sz="1000" dirty="0"/>
              <a:t>xample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865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16467</TotalTime>
  <Words>2394</Words>
  <Application>Microsoft Office PowerPoint</Application>
  <PresentationFormat>Widescreen</PresentationFormat>
  <Paragraphs>370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Wingdings</vt:lpstr>
      <vt:lpstr>Office Theme</vt:lpstr>
      <vt:lpstr>Transformers Sequence Modeling</vt:lpstr>
      <vt:lpstr>Natural Language Processing (NLP)</vt:lpstr>
      <vt:lpstr>Sequence-to-Sequence Models</vt:lpstr>
      <vt:lpstr>Encoder-Decoder Architecture</vt:lpstr>
      <vt:lpstr>Attention to Overcome Bottleneck</vt:lpstr>
      <vt:lpstr>Self-Attention</vt:lpstr>
      <vt:lpstr>Transformer</vt:lpstr>
      <vt:lpstr>Tokenization and Embeddings</vt:lpstr>
      <vt:lpstr>Byte-Pair Encoding</vt:lpstr>
      <vt:lpstr>Positional Encoding</vt:lpstr>
      <vt:lpstr>Encoder and Decoder Stacks</vt:lpstr>
      <vt:lpstr>Skip Connections and Layer Normalization</vt:lpstr>
      <vt:lpstr>Self-Attention</vt:lpstr>
      <vt:lpstr>Scaled Dot-Product Attention</vt:lpstr>
      <vt:lpstr>Multi-Head Attention</vt:lpstr>
      <vt:lpstr>Involved Matrix Calculations</vt:lpstr>
      <vt:lpstr>Position-Wise Feed-Forward Networks</vt:lpstr>
      <vt:lpstr>Encoder-Decoder Attention</vt:lpstr>
      <vt:lpstr>De-Embedding and Softmax</vt:lpstr>
      <vt:lpstr>Sequence Completion</vt:lpstr>
      <vt:lpstr>Transformer Variants</vt:lpstr>
      <vt:lpstr>Large Language Models (LLM)</vt:lpstr>
      <vt:lpstr>PowerPoint Presentation</vt:lpstr>
      <vt:lpstr>Typical Transformer Architectures for LLMs</vt:lpstr>
      <vt:lpstr>Example for Encoder-Only LLM</vt:lpstr>
      <vt:lpstr>Example for Decoder-Only LLM</vt:lpstr>
      <vt:lpstr>Transfer Learning from Foundation Models</vt:lpstr>
      <vt:lpstr>In-Context Learning: A New Paradigm</vt:lpstr>
      <vt:lpstr>Improve Chat Capabilities</vt:lpstr>
      <vt:lpstr>Size Matters: LARGE Language Models</vt:lpstr>
      <vt:lpstr>Struggling with Facts</vt:lpstr>
      <vt:lpstr>What You Get Is What You Asked For</vt:lpstr>
      <vt:lpstr>Hot LLM Research Topics</vt:lpstr>
      <vt:lpstr>Transformers for Vision</vt:lpstr>
      <vt:lpstr>Image Classification with Vision Transformer (ViT)</vt:lpstr>
      <vt:lpstr>Attention vs Convolution</vt:lpstr>
      <vt:lpstr>Combination of Vision and Text: Multi-Modality</vt:lpstr>
      <vt:lpstr>Image Understanding and Multi-Purpose Models</vt:lpstr>
      <vt:lpstr>Preview: Multi-Modal Generative Models</vt:lpstr>
      <vt:lpstr>Literature</vt:lpstr>
      <vt:lpstr>Low-Code/No-Code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Models</dc:title>
  <dc:creator>Felix Wick</dc:creator>
  <cp:lastModifiedBy>Wick, Felix</cp:lastModifiedBy>
  <cp:revision>358</cp:revision>
  <dcterms:created xsi:type="dcterms:W3CDTF">2022-07-19T11:32:37Z</dcterms:created>
  <dcterms:modified xsi:type="dcterms:W3CDTF">2023-11-04T10:47:32Z</dcterms:modified>
</cp:coreProperties>
</file>